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7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8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0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1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2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901" r:id="rId2"/>
    <p:sldMasterId id="2147483920" r:id="rId3"/>
    <p:sldMasterId id="2147483995" r:id="rId4"/>
    <p:sldMasterId id="2147484009" r:id="rId5"/>
    <p:sldMasterId id="2147484033" r:id="rId6"/>
    <p:sldMasterId id="2147484073" r:id="rId7"/>
    <p:sldMasterId id="2147484086" r:id="rId8"/>
    <p:sldMasterId id="2147484099" r:id="rId9"/>
    <p:sldMasterId id="2147484112" r:id="rId10"/>
    <p:sldMasterId id="2147484124" r:id="rId11"/>
    <p:sldMasterId id="2147484138" r:id="rId12"/>
    <p:sldMasterId id="2147484152" r:id="rId13"/>
  </p:sldMasterIdLst>
  <p:notesMasterIdLst>
    <p:notesMasterId r:id="rId124"/>
  </p:notesMasterIdLst>
  <p:sldIdLst>
    <p:sldId id="1551" r:id="rId14"/>
    <p:sldId id="1921" r:id="rId15"/>
    <p:sldId id="1734" r:id="rId16"/>
    <p:sldId id="1885" r:id="rId17"/>
    <p:sldId id="1886" r:id="rId18"/>
    <p:sldId id="1898" r:id="rId19"/>
    <p:sldId id="1899" r:id="rId20"/>
    <p:sldId id="1913" r:id="rId21"/>
    <p:sldId id="1914" r:id="rId22"/>
    <p:sldId id="1915" r:id="rId23"/>
    <p:sldId id="1916" r:id="rId24"/>
    <p:sldId id="1917" r:id="rId25"/>
    <p:sldId id="1918" r:id="rId26"/>
    <p:sldId id="1919" r:id="rId27"/>
    <p:sldId id="1920" r:id="rId28"/>
    <p:sldId id="1820" r:id="rId29"/>
    <p:sldId id="1775" r:id="rId30"/>
    <p:sldId id="1776" r:id="rId31"/>
    <p:sldId id="1735" r:id="rId32"/>
    <p:sldId id="1736" r:id="rId33"/>
    <p:sldId id="1737" r:id="rId34"/>
    <p:sldId id="1738" r:id="rId35"/>
    <p:sldId id="1778" r:id="rId36"/>
    <p:sldId id="1803" r:id="rId37"/>
    <p:sldId id="1779" r:id="rId38"/>
    <p:sldId id="1780" r:id="rId39"/>
    <p:sldId id="1781" r:id="rId40"/>
    <p:sldId id="1782" r:id="rId41"/>
    <p:sldId id="1783" r:id="rId42"/>
    <p:sldId id="1784" r:id="rId43"/>
    <p:sldId id="1785" r:id="rId44"/>
    <p:sldId id="1786" r:id="rId45"/>
    <p:sldId id="1787" r:id="rId46"/>
    <p:sldId id="1788" r:id="rId47"/>
    <p:sldId id="1789" r:id="rId48"/>
    <p:sldId id="1790" r:id="rId49"/>
    <p:sldId id="1791" r:id="rId50"/>
    <p:sldId id="1792" r:id="rId51"/>
    <p:sldId id="1793" r:id="rId52"/>
    <p:sldId id="1794" r:id="rId53"/>
    <p:sldId id="1795" r:id="rId54"/>
    <p:sldId id="1796" r:id="rId55"/>
    <p:sldId id="1797" r:id="rId56"/>
    <p:sldId id="1798" r:id="rId57"/>
    <p:sldId id="1799" r:id="rId58"/>
    <p:sldId id="1800" r:id="rId59"/>
    <p:sldId id="1801" r:id="rId60"/>
    <p:sldId id="1802" r:id="rId61"/>
    <p:sldId id="1821" r:id="rId62"/>
    <p:sldId id="1805" r:id="rId63"/>
    <p:sldId id="1806" r:id="rId64"/>
    <p:sldId id="1807" r:id="rId65"/>
    <p:sldId id="1808" r:id="rId66"/>
    <p:sldId id="1809" r:id="rId67"/>
    <p:sldId id="1810" r:id="rId68"/>
    <p:sldId id="1811" r:id="rId69"/>
    <p:sldId id="1812" r:id="rId70"/>
    <p:sldId id="1813" r:id="rId71"/>
    <p:sldId id="1814" r:id="rId72"/>
    <p:sldId id="1815" r:id="rId73"/>
    <p:sldId id="1816" r:id="rId74"/>
    <p:sldId id="1817" r:id="rId75"/>
    <p:sldId id="1818" r:id="rId76"/>
    <p:sldId id="1740" r:id="rId77"/>
    <p:sldId id="1741" r:id="rId78"/>
    <p:sldId id="1842" r:id="rId79"/>
    <p:sldId id="1843" r:id="rId80"/>
    <p:sldId id="1844" r:id="rId81"/>
    <p:sldId id="1849" r:id="rId82"/>
    <p:sldId id="1846" r:id="rId83"/>
    <p:sldId id="1847" r:id="rId84"/>
    <p:sldId id="1848" r:id="rId85"/>
    <p:sldId id="1742" r:id="rId86"/>
    <p:sldId id="1743" r:id="rId87"/>
    <p:sldId id="1744" r:id="rId88"/>
    <p:sldId id="1745" r:id="rId89"/>
    <p:sldId id="1746" r:id="rId90"/>
    <p:sldId id="1845" r:id="rId91"/>
    <p:sldId id="1764" r:id="rId92"/>
    <p:sldId id="1766" r:id="rId93"/>
    <p:sldId id="1770" r:id="rId94"/>
    <p:sldId id="1767" r:id="rId95"/>
    <p:sldId id="1771" r:id="rId96"/>
    <p:sldId id="1773" r:id="rId97"/>
    <p:sldId id="1851" r:id="rId98"/>
    <p:sldId id="1870" r:id="rId99"/>
    <p:sldId id="1872" r:id="rId100"/>
    <p:sldId id="1873" r:id="rId101"/>
    <p:sldId id="1876" r:id="rId102"/>
    <p:sldId id="1877" r:id="rId103"/>
    <p:sldId id="1878" r:id="rId104"/>
    <p:sldId id="1882" r:id="rId105"/>
    <p:sldId id="1884" r:id="rId106"/>
    <p:sldId id="1852" r:id="rId107"/>
    <p:sldId id="1823" r:id="rId108"/>
    <p:sldId id="1862" r:id="rId109"/>
    <p:sldId id="1824" r:id="rId110"/>
    <p:sldId id="1825" r:id="rId111"/>
    <p:sldId id="1826" r:id="rId112"/>
    <p:sldId id="1827" r:id="rId113"/>
    <p:sldId id="1828" r:id="rId114"/>
    <p:sldId id="1829" r:id="rId115"/>
    <p:sldId id="1830" r:id="rId116"/>
    <p:sldId id="1831" r:id="rId117"/>
    <p:sldId id="1833" r:id="rId118"/>
    <p:sldId id="1834" r:id="rId119"/>
    <p:sldId id="1860" r:id="rId120"/>
    <p:sldId id="1859" r:id="rId121"/>
    <p:sldId id="1867" r:id="rId122"/>
    <p:sldId id="1254" r:id="rId123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FF9966"/>
    <a:srgbClr val="FFFF99"/>
    <a:srgbClr val="CCFFCC"/>
    <a:srgbClr val="CCFF99"/>
    <a:srgbClr val="66FFFF"/>
    <a:srgbClr val="FFFF66"/>
    <a:srgbClr val="66CC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5" autoAdjust="0"/>
    <p:restoredTop sz="94660"/>
  </p:normalViewPr>
  <p:slideViewPr>
    <p:cSldViewPr snapToGrid="0">
      <p:cViewPr>
        <p:scale>
          <a:sx n="90" d="100"/>
          <a:sy n="90" d="100"/>
        </p:scale>
        <p:origin x="-2142" y="-5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912"/>
    </p:cViewPr>
  </p:sorterViewPr>
  <p:notesViewPr>
    <p:cSldViewPr snapToGrid="0">
      <p:cViewPr varScale="1">
        <p:scale>
          <a:sx n="49" d="100"/>
          <a:sy n="49" d="100"/>
        </p:scale>
        <p:origin x="29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117" Type="http://schemas.openxmlformats.org/officeDocument/2006/relationships/slide" Target="slides/slide104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6" Type="http://schemas.openxmlformats.org/officeDocument/2006/relationships/slide" Target="slides/slide3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slide" Target="slides/slide110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13" Type="http://schemas.openxmlformats.org/officeDocument/2006/relationships/slide" Target="slides/slide100.xml"/><Relationship Id="rId118" Type="http://schemas.openxmlformats.org/officeDocument/2006/relationships/slide" Target="slides/slide105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slide" Target="slides/slide10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116" Type="http://schemas.openxmlformats.org/officeDocument/2006/relationships/slide" Target="slides/slide103.xml"/><Relationship Id="rId124" Type="http://schemas.openxmlformats.org/officeDocument/2006/relationships/notesMaster" Target="notesMasters/notesMaster1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11" Type="http://schemas.openxmlformats.org/officeDocument/2006/relationships/slide" Target="slides/slide9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14" Type="http://schemas.openxmlformats.org/officeDocument/2006/relationships/slide" Target="slides/slide101.xml"/><Relationship Id="rId119" Type="http://schemas.openxmlformats.org/officeDocument/2006/relationships/slide" Target="slides/slide106.xml"/><Relationship Id="rId12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slide" Target="slides/slide10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120" Type="http://schemas.openxmlformats.org/officeDocument/2006/relationships/slide" Target="slides/slide107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slide" Target="slides/slide102.xml"/><Relationship Id="rId61" Type="http://schemas.openxmlformats.org/officeDocument/2006/relationships/slide" Target="slides/slide48.xml"/><Relationship Id="rId82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575" cy="512763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139" y="1"/>
            <a:ext cx="3076575" cy="512763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>
              <a:defRPr sz="1200"/>
            </a:lvl1pPr>
          </a:lstStyle>
          <a:p>
            <a:pPr>
              <a:defRPr/>
            </a:pPr>
            <a:fld id="{3E94DB00-84A0-43A7-8B00-C346463389CF}" type="datetimeFigureOut">
              <a:rPr lang="zh-TW" altLang="en-US"/>
              <a:pPr>
                <a:defRPr/>
              </a:pPr>
              <a:t>2019/12/25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6" rIns="91433" bIns="45716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613" y="4926014"/>
            <a:ext cx="5680075" cy="4029075"/>
          </a:xfrm>
          <a:prstGeom prst="rect">
            <a:avLst/>
          </a:prstGeom>
        </p:spPr>
        <p:txBody>
          <a:bodyPr vert="horz" lIns="91433" tIns="45716" rIns="91433" bIns="45716" rtlCol="0"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1"/>
            <a:ext cx="3076575" cy="512763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139" y="9721851"/>
            <a:ext cx="3076575" cy="512763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>
              <a:defRPr sz="1200"/>
            </a:lvl1pPr>
          </a:lstStyle>
          <a:p>
            <a:pPr>
              <a:defRPr/>
            </a:pPr>
            <a:fld id="{A5DCD838-03FD-4BFE-BD49-490E16845E2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0790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10344-41F6-4C02-96FF-1B61DC7AEF9F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45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1AFA0-E053-4560-8079-626EED5FAF87}" type="slidenum">
              <a:rPr lang="zh-TW" altLang="en-US" smtClean="0">
                <a:solidFill>
                  <a:prstClr val="black"/>
                </a:solidFill>
              </a:rPr>
              <a:pPr/>
              <a:t>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62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1AFA0-E053-4560-8079-626EED5FAF87}" type="slidenum">
              <a:rPr lang="zh-TW" altLang="en-US" smtClean="0">
                <a:solidFill>
                  <a:prstClr val="black"/>
                </a:solidFill>
              </a:rPr>
              <a:pPr/>
              <a:t>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93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9C9D1-E434-4875-9E20-1051F5D5448F}" type="slidenum">
              <a:rPr lang="zh-TW" altLang="en-US" smtClean="0">
                <a:solidFill>
                  <a:prstClr val="black"/>
                </a:solidFill>
              </a:rPr>
              <a:pPr/>
              <a:t>13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75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9C9D1-E434-4875-9E20-1051F5D5448F}" type="slidenum">
              <a:rPr lang="zh-TW" altLang="en-US" smtClean="0">
                <a:solidFill>
                  <a:prstClr val="black"/>
                </a:solidFill>
              </a:rPr>
              <a:pPr/>
              <a:t>14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51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320723-9C14-47EB-A867-953A26F9378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646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8F29D-B0F8-4F0D-A675-8493D4AA7323}" type="slidenum">
              <a:rPr lang="zh-TW" altLang="en-US" smtClean="0">
                <a:solidFill>
                  <a:prstClr val="black"/>
                </a:solidFill>
              </a:rPr>
              <a:pPr/>
              <a:t>93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232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1AFA0-E053-4560-8079-626EED5FAF87}" type="slidenum">
              <a:rPr lang="zh-TW" altLang="en-US" smtClean="0">
                <a:solidFill>
                  <a:prstClr val="black"/>
                </a:solidFill>
              </a:rPr>
              <a:pPr/>
              <a:t>110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73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8A55F-7094-4E0A-86EF-28519F25799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8364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8CB7-6808-4576-BD58-3B1E145B271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4127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44E0-5370-4A16-86A9-4312DB4D93B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243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A6F-C0C5-4D9F-9253-2095BEA7D61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51568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4527"/>
            <a:ext cx="7886700" cy="598348"/>
          </a:xfrm>
        </p:spPr>
        <p:txBody>
          <a:bodyPr>
            <a:normAutofit/>
          </a:bodyPr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91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7C19-1807-42DE-B55B-A2964C20EE8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86306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C933-A866-4A7B-9F1E-CB0C4E78024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0104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D8F0-7471-4601-8D7D-3326C8B30EA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371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5E2E-B832-4677-A2FD-83DF07F7A98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75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AAFF1-22FD-4688-8E62-10C39E739E0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430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2512-D16B-4197-9298-5E79F97EA7C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3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838E47-782C-4D54-878D-A15E4E039D7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14984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2505D-E0FD-4FA3-9EC5-69FAB8D88F9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5354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99F-9516-4255-8DEE-0DDCE2E402B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524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10019-B412-40B4-BF3A-A4EC7853AE8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8427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2ECC-5F01-40B4-B9AC-51DE1DDF54A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6160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3243-83CF-47AC-8B92-BD1314F1386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89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6346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6099BBB-070C-4F78-9914-65829FC2A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93677C94-CEDC-41CD-AB40-74A83F012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0C7BEDA7-73AE-4782-A555-656D73792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2A023A94-8CE5-4B79-8EBD-77C376794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21A874C4-DC6F-48DC-BEB6-9D6DCDD7E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7267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6A1CAD4-4CAC-48D7-94B4-8CED7EC5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CEDC567-8F50-478C-955C-CC70304BA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602DB03-4369-48A8-A6F8-EF77CB2D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F96AD4E-5FEE-4E71-BD17-DB32BE81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1A2A1779-8697-43E8-9D0D-2AE4307E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71597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6939940-838C-41C5-8CCE-FFB4EA0F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9A9E9C9A-D8FB-432D-8454-39C183FD3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079C87FA-B5AD-41C2-A420-280C24E79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C9F759C-F249-4606-B82C-D3C3B2AB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1CCFEA83-B23E-400B-8065-ED79A4AD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312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B1C8AAC-FD48-4B26-981E-AA77D707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2D80F45-59AC-470A-8634-7321A4A2A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4AABC6A5-7972-4A8A-8BBF-8A29D5C1C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DD773CFF-C009-4364-B0A4-FACFEBFBA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5D7CC6E4-5060-46F0-B7F6-452A9D11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7E7C51AF-8BA0-4FA1-999E-350ED087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07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068" y="851743"/>
            <a:ext cx="8952931" cy="7642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  <a:endParaRPr lang="de-DE" altLang="zh-TW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07988" y="1726332"/>
            <a:ext cx="8397875" cy="4799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71634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6401FA7-35C7-43FB-BAFF-C48E08F71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4979A8A1-5CE6-4874-A344-9A0C2E1BA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B266FEE0-F9D4-46EE-8A14-EA6D8595B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C1DC41C0-16D4-45C0-894E-F8935DF0A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82420D9C-202E-4D06-A37B-F7067C268C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DC2B0781-7E27-406E-95A0-E1EE80A7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C0214683-181E-48ED-A30D-E57D223E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E81A9E61-6165-4344-B697-CB2F2575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097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FE64F35-BAF8-4506-B6C7-B5CBDE6E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676068E6-1FCA-4536-BBAE-AA9CFCBB3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BC0413E1-87A3-457B-841F-005186089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01B21CD9-582C-4DFC-83BB-2C2D7158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641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C69754D0-919B-4BD1-880F-C72CB4C4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9DEAC91F-1591-48F3-AB22-D22D87DF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503BF9F3-F4FF-4BF6-B6BA-F05CE84A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2392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95CC78A-87D9-45C1-A0E3-AC946F46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5AFCBDA-D73A-4B13-B1F0-899B4A4F5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4F628BF5-07B0-465A-9AB7-84E266832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34699F04-DE49-4BF6-B226-485A721FB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F4ECE013-E63C-439C-950A-2D73A8F6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D543B408-AEC0-4D82-A1B4-5101A877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34964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5F78C15-C0E8-4E5A-8D47-6A8E8FB2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7EE44DC8-0B03-4909-978C-1E5808AEF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F10E7B26-8E1E-4C54-A3A3-70480790A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83460C93-2B12-4057-8265-F3DC1AB8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F28E0EEA-9A5C-483E-BE94-53BB0FF2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251A9870-7804-4623-AFF8-95C41A71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418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FF6C40F-A367-43D6-B873-AD0A873A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9578DA40-C3C5-498A-A3DA-3FB260A49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C926E954-0FBA-42B7-94AC-B1AF52C9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8673176-8A67-497B-A760-CBD240F0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605CF7B-84EB-4BF4-8DB0-D857C737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3032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51CE24D7-B628-4B52-99D8-962BD31E6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D6B4BE5D-1425-424D-9F44-34218E5AD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B5BC766-6F9C-436E-86A3-E56A1AA7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85FFF70-9A91-45CF-ACB4-5BBEDD6C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731ED8D-7EA1-4EA0-9035-27ADFD48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2540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B09D-E456-4262-910D-BF91BD94C5A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3790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6120-B7D7-47BD-B139-A6579C4ED00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6234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785C-1DC1-4C25-99B4-65F785D4E2F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54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7274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1BD6-FCE9-4F50-BEBF-02D335D1718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37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5940-E1F0-4CA2-9928-91939048787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9867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223A-DA49-4D67-B949-B30EE72F4D9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6389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74D1-F158-4846-824E-BD4BEE3255D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0523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5104-4C43-4DCA-8FE6-18A966479D2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24798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8CB7-6808-4576-BD58-3B1E145B271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4463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44E0-5370-4A16-86A9-4312DB4D93B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2324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A6F-C0C5-4D9F-9253-2095BEA7D61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7279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628650" y="233363"/>
            <a:ext cx="914400" cy="914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9971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4527"/>
            <a:ext cx="7886700" cy="598348"/>
          </a:xfrm>
        </p:spPr>
        <p:txBody>
          <a:bodyPr>
            <a:normAutofit/>
          </a:bodyPr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0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73122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B09D-E456-4262-910D-BF91BD94C5A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3861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6120-B7D7-47BD-B139-A6579C4ED00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2268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785C-1DC1-4C25-99B4-65F785D4E2F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1876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1BD6-FCE9-4F50-BEBF-02D335D1718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22497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5940-E1F0-4CA2-9928-91939048787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488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223A-DA49-4D67-B949-B30EE72F4D9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82607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74D1-F158-4846-824E-BD4BEE3255D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53577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5104-4C43-4DCA-8FE6-18A966479D2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9771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8CB7-6808-4576-BD58-3B1E145B271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5611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44E0-5370-4A16-86A9-4312DB4D93B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35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068" y="851743"/>
            <a:ext cx="8952931" cy="7642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  <a:endParaRPr lang="de-DE" altLang="zh-TW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07988" y="1726332"/>
            <a:ext cx="8397875" cy="4799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74540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A6F-C0C5-4D9F-9253-2095BEA7D61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3592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628650" y="233363"/>
            <a:ext cx="914400" cy="914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767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4527"/>
            <a:ext cx="7886700" cy="598348"/>
          </a:xfrm>
        </p:spPr>
        <p:txBody>
          <a:bodyPr>
            <a:normAutofit/>
          </a:bodyPr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86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AE0BD3D-50B7-4100-8AFF-273F1AF0D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D2AF0668-E8DF-4DCD-AC32-3ED0E7F3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D7F6D7A-8D71-44E5-B806-8C7F1C59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F5B30D8-BE15-4234-B978-52AB12742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2001AC06-6EF0-40AB-9D3E-D5ECD183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20017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3202448-7687-48A7-9D5C-1AD5945D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BD9FD7E-2C23-4400-97CA-2AD3B41C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E6E17431-2B1F-49B2-B5B8-C918C705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E59265C-32A0-4C59-8405-136604C6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825BB91B-DCF9-4FCB-A5ED-796B8593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68916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2580E84-E07A-43B4-8665-72FEDD21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4102C5DA-4576-425E-95EE-8E40A8FCB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4398767-6FB6-4B16-AC9A-0393A7B2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4B1930D-CC60-479B-964B-12EC186A3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8900A43-C0C4-49A1-96EF-6A92931B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27968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2200C16-535A-4F99-90C4-248E0493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0BAB2F1-285E-4072-BD63-1DB2A0789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C20DB011-5670-4AAF-BD8D-ED9033977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F90F46E5-8203-4469-809F-706C7AC2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43F9BB06-0E3A-4AC7-A29B-F83F8B3E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68A3815C-7D18-4B53-B984-4A5B1CB5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3046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62972BE-BE3A-4D66-B5FB-95012211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0A3C7AB2-7BB2-4804-A5D6-6A155ABAA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32005C64-FAD1-49D6-85E7-ABAE47B34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1E76C889-FA74-49F9-885C-AA6E1FBC2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74EE2BE4-BE84-49E0-8B88-ADE82047A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769A1292-6FB3-4EDA-AC89-F511CFA4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3E4CDF5F-B535-4833-87EA-4459E00A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CF6A779F-D378-42CC-A988-FE9AEB5A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1588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9B380A8-FFF2-4977-952B-E73BCD00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227249AF-B191-4231-9DDE-ADF09F50E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DFD03273-AE4C-4F53-A8C9-0F7F4CDD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E392CE9-E91A-45CE-9A61-F3626DCD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26753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DC829382-23C9-4F2D-A9BB-686C91C4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18B980D6-377C-4837-8B19-6D509CB0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890CDB1D-F5A9-44CC-A298-EB17E8A4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21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CA434-23D2-4AA7-9D04-420D7E2ED367}" type="slidenum">
              <a:rPr lang="en-US" altLang="zh-TW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37303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42872EE-592B-4082-B2A2-F54A2D44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A29E6AF-296F-42A9-8915-139D57FB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54C1C482-AA30-4F35-8056-3DC8AC956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026C86A-81A6-4824-A379-C84C837F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E709285-DA46-4B41-8096-94F123DC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9AB613C-9D10-4E1C-9E4E-2AF2EBB2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692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BF1D0E8-E09D-4C71-840B-554AB635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C420B699-F3D1-49E1-9F85-A88F57323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1D42FA49-4757-4CCC-9AAD-3BEA72CA9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D029D64E-73D3-4973-A2C7-9D06B314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90D67363-B1F5-4E50-8A7A-B96DF22E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6E6DFEAF-976B-4FB4-90EE-D1B23434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95553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7305E74-A618-4520-B0A7-8D63D491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44BE7C47-15D6-4886-BCB7-0BF0E38F4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C33A082-24B7-49F6-A019-38F405D1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FDF5965-C827-4EE2-8194-9F637179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15C1246-76E4-4F9E-8F8B-9C10F098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6272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C6908B0F-4C48-419C-9ADD-B2E7A379C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D6F18A8C-1C19-4DDF-97EE-173064F4C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0E211ED-E594-4D3B-A2DB-8F608762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6FE6899-B813-4F82-B9E4-DBF22CD1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9DB60CBD-59D3-4E70-85EF-1A9C6A88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461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43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628650" y="233363"/>
            <a:ext cx="914400" cy="914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41326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2B56C8-A968-40B4-8172-A3FE494E0E2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254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628650" y="233363"/>
            <a:ext cx="914400" cy="914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590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637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B49FD-AA3C-481F-8A3E-B01C4D554BF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49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9D2412-81A2-412E-97CF-EBC534A4556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306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1014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251F-90A8-4884-9F51-051C3189823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47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320DF5-A06E-47DA-8B94-D038713812E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697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8A55F-7094-4E0A-86EF-28519F25799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39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838E47-782C-4D54-878D-A15E4E039D7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32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7899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068" y="851743"/>
            <a:ext cx="8952931" cy="7642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  <a:endParaRPr lang="de-DE" altLang="zh-TW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07988" y="1726332"/>
            <a:ext cx="8397875" cy="4799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20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2B56C8-A968-40B4-8172-A3FE494E0E2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4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CA434-23D2-4AA7-9D04-420D7E2ED367}" type="slidenum">
              <a:rPr lang="en-US" altLang="zh-TW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48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1BE3C3-B494-400D-81B6-E5ED8232AE1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61A9F5-9002-40FF-8F32-A7013C05FCA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952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8EDEC0-44AF-4C60-A982-11002A3B387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568484" cy="365125"/>
          </a:xfrm>
        </p:spPr>
        <p:txBody>
          <a:bodyPr/>
          <a:lstStyle>
            <a:lvl1pPr>
              <a:defRPr sz="1400" b="1"/>
            </a:lvl1pPr>
          </a:lstStyle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776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155FBC-D4AF-4616-828D-5F164CF78B7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2B56C8-A968-40B4-8172-A3FE494E0E2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418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29425-7FA2-4C70-A8AB-C85F86E2537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070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306AE1-2D7B-4FBC-9BAB-1E1EB52800C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B49FD-AA3C-481F-8A3E-B01C4D554BF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3196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996FAB-5EE6-46F3-842E-01C4CB04649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9D2412-81A2-412E-97CF-EBC534A4556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0500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7075E5-0302-4C17-BAF6-FFD19FE00EC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1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4D7739-C443-4215-A935-B7542EE3453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251F-90A8-4884-9F51-051C3189823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328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0CE0C8-7C55-4FDB-BDCB-DD7D6547328A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320DF5-A06E-47DA-8B94-D038713812E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5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205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3945D7-F02D-4F5D-85F9-A5FC88ACF78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8A55F-7094-4E0A-86EF-28519F25799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71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564FEF-2FA4-42DA-9C59-097DF092379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838E47-782C-4D54-878D-A15E4E039D7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86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397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1BE3C3-B494-400D-81B6-E5ED8232AE1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61A9F5-9002-40FF-8F32-A7013C05FCA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037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8EDEC0-44AF-4C60-A982-11002A3B387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568484" cy="365125"/>
          </a:xfrm>
        </p:spPr>
        <p:txBody>
          <a:bodyPr/>
          <a:lstStyle>
            <a:lvl1pPr>
              <a:defRPr sz="1400" b="1"/>
            </a:lvl1pPr>
          </a:lstStyle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5179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155FBC-D4AF-4616-828D-5F164CF78B7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2B56C8-A968-40B4-8172-A3FE494E0E2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335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D29425-7FA2-4C70-A8AB-C85F86E2537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63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306AE1-2D7B-4FBC-9BAB-1E1EB52800C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B49FD-AA3C-481F-8A3E-B01C4D554BF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767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996FAB-5EE6-46F3-842E-01C4CB04649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9D2412-81A2-412E-97CF-EBC534A4556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342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7075E5-0302-4C17-BAF6-FFD19FE00EC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63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B49FD-AA3C-481F-8A3E-B01C4D554BF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198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4D7739-C443-4215-A935-B7542EE3453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251F-90A8-4884-9F51-051C3189823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9435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0CE0C8-7C55-4FDB-BDCB-DD7D6547328A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320DF5-A06E-47DA-8B94-D038713812E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1554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3945D7-F02D-4F5D-85F9-A5FC88ACF78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8A55F-7094-4E0A-86EF-28519F25799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201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564FEF-2FA4-42DA-9C59-097DF092379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838E47-782C-4D54-878D-A15E4E039D7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398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706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068" y="851743"/>
            <a:ext cx="8952931" cy="7642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  <a:endParaRPr lang="de-DE" altLang="zh-TW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07988" y="1726332"/>
            <a:ext cx="8397875" cy="4799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566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301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4610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220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9D2412-81A2-412E-97CF-EBC534A4556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134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89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7288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089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753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5585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9166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96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689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8553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2B56C8-A968-40B4-8172-A3FE494E0E2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82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000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684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B49FD-AA3C-481F-8A3E-B01C4D554BF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9179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9D2412-81A2-412E-97CF-EBC534A4556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679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0753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251F-90A8-4884-9F51-051C3189823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3761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320DF5-A06E-47DA-8B94-D038713812E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816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8A55F-7094-4E0A-86EF-28519F25799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7065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838E47-782C-4D54-878D-A15E4E039D7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77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068" y="851743"/>
            <a:ext cx="8952931" cy="7642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  <a:endParaRPr lang="de-DE" altLang="zh-TW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07988" y="1726332"/>
            <a:ext cx="8397875" cy="47990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813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0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251F-90A8-4884-9F51-051C3189823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645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B09D-E456-4262-910D-BF91BD94C5A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5675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6120-B7D7-47BD-B139-A6579C4ED00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265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785C-1DC1-4C25-99B4-65F785D4E2F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319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1BD6-FCE9-4F50-BEBF-02D335D1718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613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5940-E1F0-4CA2-9928-91939048787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8580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223A-DA49-4D67-B949-B30EE72F4D9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7645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74D1-F158-4846-824E-BD4BEE3255D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838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5104-4C43-4DCA-8FE6-18A966479D2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2720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8CB7-6808-4576-BD58-3B1E145B271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641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44E0-5370-4A16-86A9-4312DB4D93B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6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320DF5-A06E-47DA-8B94-D038713812E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600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A6F-C0C5-4D9F-9253-2095BEA7D61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1703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4527"/>
            <a:ext cx="7886700" cy="598348"/>
          </a:xfrm>
        </p:spPr>
        <p:txBody>
          <a:bodyPr>
            <a:normAutofit/>
          </a:bodyPr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47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B09D-E456-4262-910D-BF91BD94C5A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893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6120-B7D7-47BD-B139-A6579C4ED00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4497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785C-1DC1-4C25-99B4-65F785D4E2F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14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1BD6-FCE9-4F50-BEBF-02D335D1718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55136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5940-E1F0-4CA2-9928-91939048787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617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223A-DA49-4D67-B949-B30EE72F4D9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2296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E74D1-F158-4846-824E-BD4BEE3255D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5448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5104-4C43-4DCA-8FE6-18A966479D2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8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2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90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E604DD2B-AD79-4FAB-94FC-6106578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7F8C0F75-D624-4391-BFFB-403E28AD1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247BE90-AD35-4665-A273-895CF8DAC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06E0E46-034F-40C2-BB5A-5623D40C5EA3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0DF5F14-E18A-4C75-B249-0F76829EE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9B8899DD-133C-4F0A-954A-DCC441B89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BF230EC-2E2F-45FC-9E09-88285E8850F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5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96323D9-114F-4481-9812-56C504F405C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0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96323D9-114F-4481-9812-56C504F405C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24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  <p:sldLayoutId id="2147484150" r:id="rId12"/>
    <p:sldLayoutId id="214748415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8C578EC6-E98C-4F3C-91C6-858BC0F4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1E4FF186-707B-47B4-8463-63D6D87BC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F42D637-8C57-45E3-906F-000D939DC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6E55F89E-7FA5-4F6E-8680-7C7A6674F6E2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D7382E0-AB00-4B40-A122-7F65FFDB6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121686D-0517-4F22-B1BD-1E3395DBB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E884BF76-9D3D-49AB-9767-2519055A647A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36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7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6" r:id="rId12"/>
    <p:sldLayoutId id="2147483917" r:id="rId13"/>
    <p:sldLayoutId id="214748391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8EC3BE-8B59-4B5D-8D53-C5098736728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84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8EC3BE-8B59-4B5D-8D53-C5098736728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43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FF5C18E-D2D9-4EB5-8685-C5D79E44224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B7F27AF-7387-40A8-B9EC-EE807560191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圖片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0736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658" y="0"/>
            <a:ext cx="203534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33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96323D9-114F-4481-9812-56C504F405C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63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96323D9-114F-4481-9812-56C504F405C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51142E2-5AC9-4A17-9FB4-88FB7322079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2019/12/25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4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3" Type="http://schemas.openxmlformats.org/officeDocument/2006/relationships/image" Target="../media/image3.jpeg"/><Relationship Id="rId21" Type="http://schemas.openxmlformats.org/officeDocument/2006/relationships/hyperlink" Target="mailto:huangcc@mail.mirdc.org.tw" TargetMode="External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12" Type="http://schemas.openxmlformats.org/officeDocument/2006/relationships/image" Target="../media/image33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54.xml"/><Relationship Id="rId6" Type="http://schemas.openxmlformats.org/officeDocument/2006/relationships/image" Target="../media/image311.png"/><Relationship Id="rId11" Type="http://schemas.openxmlformats.org/officeDocument/2006/relationships/image" Target="../media/image329.png"/><Relationship Id="rId5" Type="http://schemas.openxmlformats.org/officeDocument/2006/relationships/image" Target="../media/image310.png"/><Relationship Id="rId10" Type="http://schemas.openxmlformats.org/officeDocument/2006/relationships/image" Target="../media/image328.png"/><Relationship Id="rId4" Type="http://schemas.openxmlformats.org/officeDocument/2006/relationships/image" Target="../media/image309.png"/><Relationship Id="rId9" Type="http://schemas.openxmlformats.org/officeDocument/2006/relationships/image" Target="../media/image32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54.xml"/><Relationship Id="rId6" Type="http://schemas.openxmlformats.org/officeDocument/2006/relationships/image" Target="../media/image311.png"/><Relationship Id="rId11" Type="http://schemas.openxmlformats.org/officeDocument/2006/relationships/image" Target="../media/image335.png"/><Relationship Id="rId5" Type="http://schemas.openxmlformats.org/officeDocument/2006/relationships/image" Target="../media/image310.png"/><Relationship Id="rId10" Type="http://schemas.openxmlformats.org/officeDocument/2006/relationships/image" Target="../media/image334.png"/><Relationship Id="rId4" Type="http://schemas.openxmlformats.org/officeDocument/2006/relationships/image" Target="../media/image309.png"/><Relationship Id="rId9" Type="http://schemas.openxmlformats.org/officeDocument/2006/relationships/image" Target="../media/image33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54.xml"/><Relationship Id="rId6" Type="http://schemas.openxmlformats.org/officeDocument/2006/relationships/image" Target="../media/image311.png"/><Relationship Id="rId11" Type="http://schemas.openxmlformats.org/officeDocument/2006/relationships/image" Target="../media/image339.png"/><Relationship Id="rId5" Type="http://schemas.openxmlformats.org/officeDocument/2006/relationships/image" Target="../media/image310.png"/><Relationship Id="rId10" Type="http://schemas.openxmlformats.org/officeDocument/2006/relationships/image" Target="../media/image338.png"/><Relationship Id="rId4" Type="http://schemas.openxmlformats.org/officeDocument/2006/relationships/image" Target="../media/image309.png"/><Relationship Id="rId9" Type="http://schemas.openxmlformats.org/officeDocument/2006/relationships/image" Target="../media/image33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54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Relationship Id="rId9" Type="http://schemas.openxmlformats.org/officeDocument/2006/relationships/image" Target="../media/image34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54.xml"/><Relationship Id="rId6" Type="http://schemas.openxmlformats.org/officeDocument/2006/relationships/image" Target="../media/image311.png"/><Relationship Id="rId11" Type="http://schemas.openxmlformats.org/officeDocument/2006/relationships/image" Target="../media/image344.png"/><Relationship Id="rId5" Type="http://schemas.openxmlformats.org/officeDocument/2006/relationships/image" Target="../media/image310.png"/><Relationship Id="rId10" Type="http://schemas.openxmlformats.org/officeDocument/2006/relationships/image" Target="../media/image343.png"/><Relationship Id="rId4" Type="http://schemas.openxmlformats.org/officeDocument/2006/relationships/image" Target="../media/image309.png"/><Relationship Id="rId9" Type="http://schemas.openxmlformats.org/officeDocument/2006/relationships/image" Target="../media/image3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54.xml"/><Relationship Id="rId4" Type="http://schemas.openxmlformats.org/officeDocument/2006/relationships/image" Target="../media/image3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5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s://www.youtube.com/watch?v=MLsuWEhhtR0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1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1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41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2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1.xml"/><Relationship Id="rId5" Type="http://schemas.openxmlformats.org/officeDocument/2006/relationships/image" Target="../media/image212.png"/><Relationship Id="rId4" Type="http://schemas.openxmlformats.org/officeDocument/2006/relationships/image" Target="../media/image1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41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41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9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0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0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wmf"/><Relationship Id="rId2" Type="http://schemas.openxmlformats.org/officeDocument/2006/relationships/image" Target="../media/image259.wmf"/><Relationship Id="rId1" Type="http://schemas.openxmlformats.org/officeDocument/2006/relationships/slideLayout" Target="../slideLayouts/slideLayout9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27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emf"/><Relationship Id="rId2" Type="http://schemas.openxmlformats.org/officeDocument/2006/relationships/image" Target="../media/image274.emf"/><Relationship Id="rId1" Type="http://schemas.openxmlformats.org/officeDocument/2006/relationships/slideLayout" Target="../slideLayouts/slideLayout10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280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28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23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8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8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5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4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7" Type="http://schemas.openxmlformats.org/officeDocument/2006/relationships/image" Target="../media/image305.jpeg"/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154.xml"/><Relationship Id="rId6" Type="http://schemas.openxmlformats.org/officeDocument/2006/relationships/image" Target="../media/image304.jpeg"/><Relationship Id="rId5" Type="http://schemas.openxmlformats.org/officeDocument/2006/relationships/image" Target="../media/image303.jpeg"/><Relationship Id="rId4" Type="http://schemas.openxmlformats.org/officeDocument/2006/relationships/image" Target="../media/image302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54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8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54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Relationship Id="rId14" Type="http://schemas.openxmlformats.org/officeDocument/2006/relationships/image" Target="../media/image31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25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12" Type="http://schemas.openxmlformats.org/officeDocument/2006/relationships/image" Target="../media/image324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54.xml"/><Relationship Id="rId6" Type="http://schemas.openxmlformats.org/officeDocument/2006/relationships/image" Target="../media/image311.png"/><Relationship Id="rId11" Type="http://schemas.openxmlformats.org/officeDocument/2006/relationships/image" Target="../media/image323.png"/><Relationship Id="rId5" Type="http://schemas.openxmlformats.org/officeDocument/2006/relationships/image" Target="../media/image310.png"/><Relationship Id="rId10" Type="http://schemas.openxmlformats.org/officeDocument/2006/relationships/image" Target="../media/image322.png"/><Relationship Id="rId4" Type="http://schemas.openxmlformats.org/officeDocument/2006/relationships/image" Target="../media/image309.png"/><Relationship Id="rId9" Type="http://schemas.openxmlformats.org/officeDocument/2006/relationships/image" Target="../media/image3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6858000"/>
          </a:xfrm>
          <a:gradFill>
            <a:gsLst>
              <a:gs pos="0">
                <a:schemeClr val="lt1">
                  <a:tint val="93000"/>
                  <a:satMod val="150000"/>
                  <a:shade val="98000"/>
                  <a:lumMod val="102000"/>
                </a:schemeClr>
              </a:gs>
              <a:gs pos="0">
                <a:schemeClr val="lt1">
                  <a:tint val="98000"/>
                  <a:satMod val="130000"/>
                  <a:shade val="90000"/>
                  <a:lumMod val="103000"/>
                </a:schemeClr>
              </a:gs>
              <a:gs pos="52000">
                <a:schemeClr val="lt1">
                  <a:shade val="63000"/>
                  <a:satMod val="120000"/>
                </a:schemeClr>
              </a:gs>
            </a:gsLst>
          </a:gradFill>
          <a:ln>
            <a:miter lim="800000"/>
            <a:headEnd/>
            <a:tailEnd/>
          </a:ln>
          <a:extLst/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rtlCol="0">
            <a:normAutofit/>
          </a:bodyPr>
          <a:lstStyle/>
          <a:p>
            <a:pPr>
              <a:defRPr/>
            </a:pPr>
            <a:r>
              <a:rPr lang="zh-TW" altLang="en-US" sz="4400" b="1" kern="1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農業設施連結機構之材料優化技術</a:t>
            </a:r>
            <a:r>
              <a:rPr lang="en-US" altLang="zh-TW" sz="4400" b="1" kern="1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4400" b="1" kern="1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</a:br>
            <a:r>
              <a:rPr lang="en-US" altLang="zh-TW" sz="4400" b="1" kern="1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4400" b="1" kern="1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</a:br>
            <a:r>
              <a:rPr lang="en-US" altLang="zh-TW" b="1" kern="1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   </a:t>
            </a:r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</a:br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</a:br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</a:br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b="1" dirty="0" smtClean="0">
              <a:solidFill>
                <a:srgbClr val="FF9900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65541" name="Group 6"/>
          <p:cNvGrpSpPr>
            <a:grpSpLocks/>
          </p:cNvGrpSpPr>
          <p:nvPr/>
        </p:nvGrpSpPr>
        <p:grpSpPr bwMode="auto">
          <a:xfrm>
            <a:off x="3857625" y="0"/>
            <a:ext cx="1000125" cy="928688"/>
            <a:chOff x="0" y="336"/>
            <a:chExt cx="5616" cy="3984"/>
          </a:xfrm>
        </p:grpSpPr>
        <p:pic>
          <p:nvPicPr>
            <p:cNvPr id="65574" name="Picture 7" descr="ma00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6"/>
              <a:ext cx="1680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75" name="Picture 8" descr="ma0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33"/>
              <a:ext cx="1680" cy="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76" name="Picture 9" descr="ma00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336"/>
              <a:ext cx="1968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77" name="Picture 10" descr="ma00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972"/>
              <a:ext cx="1728" cy="1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78" name="Picture 11" descr="00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584"/>
              <a:ext cx="1968" cy="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79" name="Picture 12" descr="ma0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36"/>
              <a:ext cx="1968" cy="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80" name="Picture 13" descr="00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2977"/>
              <a:ext cx="1968" cy="1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81" name="Picture 14" descr="ma00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977"/>
              <a:ext cx="1968" cy="1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82" name="Picture 1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1584"/>
              <a:ext cx="1968" cy="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542" name="群組 25"/>
          <p:cNvGrpSpPr>
            <a:grpSpLocks/>
          </p:cNvGrpSpPr>
          <p:nvPr/>
        </p:nvGrpSpPr>
        <p:grpSpPr bwMode="auto">
          <a:xfrm>
            <a:off x="0" y="0"/>
            <a:ext cx="3929063" cy="928688"/>
            <a:chOff x="1428728" y="0"/>
            <a:chExt cx="7143801" cy="1389073"/>
          </a:xfrm>
        </p:grpSpPr>
        <p:pic>
          <p:nvPicPr>
            <p:cNvPr id="65570" name="Picture 2" descr="IMG_0230"/>
            <p:cNvPicPr>
              <a:picLocks noChangeAspect="1" noChangeArrowheads="1"/>
            </p:cNvPicPr>
            <p:nvPr/>
          </p:nvPicPr>
          <p:blipFill>
            <a:blip r:embed="rId12">
              <a:lum bright="20000"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28" y="0"/>
              <a:ext cx="1842647" cy="1360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71" name="Picture 3" descr="IMG_0208"/>
            <p:cNvPicPr>
              <a:picLocks noChangeAspect="1" noChangeArrowheads="1"/>
            </p:cNvPicPr>
            <p:nvPr/>
          </p:nvPicPr>
          <p:blipFill>
            <a:blip r:embed="rId13">
              <a:lum bright="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28" y="0"/>
              <a:ext cx="1785951" cy="1360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72" name="Picture 2" descr="IMG_286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78" y="0"/>
              <a:ext cx="1785951" cy="138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73" name="Picture 3" descr="IMG_022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678" y="0"/>
              <a:ext cx="1842647" cy="1360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543" name="群組 30"/>
          <p:cNvGrpSpPr>
            <a:grpSpLocks/>
          </p:cNvGrpSpPr>
          <p:nvPr/>
        </p:nvGrpSpPr>
        <p:grpSpPr bwMode="auto">
          <a:xfrm>
            <a:off x="4929188" y="0"/>
            <a:ext cx="4214812" cy="928688"/>
            <a:chOff x="4929189" y="714356"/>
            <a:chExt cx="4000529" cy="1000132"/>
          </a:xfrm>
        </p:grpSpPr>
        <p:pic>
          <p:nvPicPr>
            <p:cNvPr id="65566" name="Picture 2" descr="IMG_0209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29189" y="714356"/>
              <a:ext cx="1150151" cy="1000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67" name="Picture 3" descr="IMG_021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00892" y="714356"/>
              <a:ext cx="1032280" cy="97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68" name="Picture 2" descr="IMG_0215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29586" y="714356"/>
              <a:ext cx="1000132" cy="100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69" name="Picture 3" descr="IMG_0212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00760" y="714356"/>
              <a:ext cx="1000131" cy="980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5544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1293"/>
            <a:ext cx="4357688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57688" y="3000447"/>
            <a:ext cx="4786312" cy="2500313"/>
          </a:xfrm>
          <a:solidFill>
            <a:srgbClr val="002060"/>
          </a:solidFill>
        </p:spPr>
        <p:txBody>
          <a:bodyPr>
            <a:normAutofit/>
          </a:bodyPr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endParaRPr lang="en-US" altLang="zh-TW" sz="1200" b="1" dirty="0" smtClean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TW" altLang="en-US" sz="28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金屬工業研究發展中心</a:t>
            </a:r>
            <a:endParaRPr lang="en-US" altLang="zh-TW" sz="2800" b="1" dirty="0" smtClean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TW" altLang="en-US" sz="28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技術總</a:t>
            </a:r>
            <a:r>
              <a:rPr lang="zh-TW" altLang="en-US" sz="2800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監</a:t>
            </a:r>
            <a:endParaRPr lang="en-US" altLang="zh-TW" sz="2800" b="1" dirty="0" smtClean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zh-TW" altLang="en-US" sz="28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黃金川博士 </a:t>
            </a:r>
            <a:endParaRPr lang="en-US" altLang="zh-TW" sz="2800" b="1" dirty="0" smtClean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altLang="zh-TW" sz="2800" b="1" dirty="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2019.11.28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endParaRPr lang="zh-TW" altLang="en-US" sz="2800" b="1" dirty="0" smtClean="0">
              <a:solidFill>
                <a:schemeClr val="bg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pSp>
        <p:nvGrpSpPr>
          <p:cNvPr id="65546" name="Group 6"/>
          <p:cNvGrpSpPr>
            <a:grpSpLocks/>
          </p:cNvGrpSpPr>
          <p:nvPr/>
        </p:nvGrpSpPr>
        <p:grpSpPr bwMode="auto">
          <a:xfrm>
            <a:off x="4643437" y="6500849"/>
            <a:ext cx="1000125" cy="928687"/>
            <a:chOff x="0" y="336"/>
            <a:chExt cx="5616" cy="3984"/>
          </a:xfrm>
        </p:grpSpPr>
        <p:pic>
          <p:nvPicPr>
            <p:cNvPr id="65557" name="Picture 7" descr="ma00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6"/>
              <a:ext cx="1680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8" name="Picture 8" descr="ma0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33"/>
              <a:ext cx="1680" cy="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9" name="Picture 9" descr="ma00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336"/>
              <a:ext cx="1968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60" name="Picture 10" descr="ma00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972"/>
              <a:ext cx="1728" cy="1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61" name="Picture 11" descr="00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584"/>
              <a:ext cx="1968" cy="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62" name="Picture 12" descr="ma0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36"/>
              <a:ext cx="1968" cy="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63" name="Picture 13" descr="00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2977"/>
              <a:ext cx="1968" cy="1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64" name="Picture 14" descr="ma00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977"/>
              <a:ext cx="1968" cy="1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65" name="Picture 1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1584"/>
              <a:ext cx="1968" cy="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547" name="群組 25"/>
          <p:cNvGrpSpPr>
            <a:grpSpLocks/>
          </p:cNvGrpSpPr>
          <p:nvPr/>
        </p:nvGrpSpPr>
        <p:grpSpPr bwMode="auto">
          <a:xfrm>
            <a:off x="0" y="5929313"/>
            <a:ext cx="3929063" cy="928687"/>
            <a:chOff x="1428728" y="0"/>
            <a:chExt cx="7143801" cy="1389073"/>
          </a:xfrm>
        </p:grpSpPr>
        <p:pic>
          <p:nvPicPr>
            <p:cNvPr id="65553" name="Picture 2" descr="IMG_0230"/>
            <p:cNvPicPr>
              <a:picLocks noChangeAspect="1" noChangeArrowheads="1"/>
            </p:cNvPicPr>
            <p:nvPr/>
          </p:nvPicPr>
          <p:blipFill>
            <a:blip r:embed="rId12">
              <a:lum bright="20000"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28" y="0"/>
              <a:ext cx="1842647" cy="1360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4" name="Picture 3" descr="IMG_0208"/>
            <p:cNvPicPr>
              <a:picLocks noChangeAspect="1" noChangeArrowheads="1"/>
            </p:cNvPicPr>
            <p:nvPr/>
          </p:nvPicPr>
          <p:blipFill>
            <a:blip r:embed="rId13">
              <a:lum bright="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28" y="0"/>
              <a:ext cx="1785951" cy="1360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5" name="Picture 2" descr="IMG_286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78" y="0"/>
              <a:ext cx="1785951" cy="138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6" name="Picture 3" descr="IMG_022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678" y="0"/>
              <a:ext cx="1842647" cy="1360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548" name="群組 30"/>
          <p:cNvGrpSpPr>
            <a:grpSpLocks/>
          </p:cNvGrpSpPr>
          <p:nvPr/>
        </p:nvGrpSpPr>
        <p:grpSpPr bwMode="auto">
          <a:xfrm>
            <a:off x="4929188" y="5929313"/>
            <a:ext cx="4214812" cy="928687"/>
            <a:chOff x="4929189" y="714356"/>
            <a:chExt cx="4000529" cy="1000132"/>
          </a:xfrm>
        </p:grpSpPr>
        <p:pic>
          <p:nvPicPr>
            <p:cNvPr id="65549" name="Picture 2" descr="IMG_0209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29189" y="714356"/>
              <a:ext cx="1150151" cy="1000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0" name="Picture 3" descr="IMG_021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00892" y="714356"/>
              <a:ext cx="1032280" cy="97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1" name="Picture 2" descr="IMG_0215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29586" y="714356"/>
              <a:ext cx="1000132" cy="100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2" name="Picture 3" descr="IMG_0212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00760" y="714356"/>
              <a:ext cx="1000131" cy="980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568484" cy="365125"/>
          </a:xfrm>
        </p:spPr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z="140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zh-TW" altLang="en-US" sz="14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9100" y="5460002"/>
            <a:ext cx="704033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TW" sz="28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21"/>
              </a:rPr>
              <a:t>huangcc@mail.mirdc.org.tw</a:t>
            </a:r>
            <a:r>
              <a:rPr lang="zh-TW" altLang="en-US" sz="28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sz="28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0910861175</a:t>
            </a:r>
            <a:endParaRPr lang="en-US" altLang="zh-TW" sz="28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788D6-6881-4961-A685-F11B1E7C6C7A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" name="群組 33"/>
          <p:cNvGrpSpPr>
            <a:grpSpLocks/>
          </p:cNvGrpSpPr>
          <p:nvPr/>
        </p:nvGrpSpPr>
        <p:grpSpPr bwMode="auto">
          <a:xfrm>
            <a:off x="283685" y="1776872"/>
            <a:ext cx="5949327" cy="1701160"/>
            <a:chOff x="6673850" y="3005138"/>
            <a:chExt cx="3232150" cy="2036762"/>
          </a:xfrm>
        </p:grpSpPr>
        <p:pic>
          <p:nvPicPr>
            <p:cNvPr id="4" name="Picture 3" descr="chart-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" t="15916" r="3790" b="11911"/>
            <a:stretch>
              <a:fillRect/>
            </a:stretch>
          </p:blipFill>
          <p:spPr bwMode="auto">
            <a:xfrm>
              <a:off x="6673850" y="3005138"/>
              <a:ext cx="3232150" cy="203676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25"/>
            <p:cNvSpPr>
              <a:spLocks noChangeArrowheads="1"/>
            </p:cNvSpPr>
            <p:nvPr/>
          </p:nvSpPr>
          <p:spPr bwMode="auto">
            <a:xfrm>
              <a:off x="8369300" y="3435350"/>
              <a:ext cx="1341438" cy="14922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sz="3400" kern="0" smtClean="0">
                <a:solidFill>
                  <a:srgbClr val="000000"/>
                </a:solidFill>
              </a:endParaRPr>
            </a:p>
          </p:txBody>
        </p:sp>
        <p:sp>
          <p:nvSpPr>
            <p:cNvPr id="7" name="Line 26"/>
            <p:cNvSpPr>
              <a:spLocks noChangeShapeType="1"/>
            </p:cNvSpPr>
            <p:nvPr/>
          </p:nvSpPr>
          <p:spPr bwMode="auto">
            <a:xfrm>
              <a:off x="8924925" y="3233738"/>
              <a:ext cx="46038" cy="220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sz="3400" kern="0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9" name="Picture 2" descr="\\ase01\users\SWi\My documents\My Pictures\MP Navigator EX\2012_05_31\IMG_00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13" y="3572217"/>
            <a:ext cx="3134617" cy="15034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35"/>
          <p:cNvGrpSpPr>
            <a:grpSpLocks/>
          </p:cNvGrpSpPr>
          <p:nvPr/>
        </p:nvGrpSpPr>
        <p:grpSpPr bwMode="auto">
          <a:xfrm>
            <a:off x="323528" y="980728"/>
            <a:ext cx="8568951" cy="683274"/>
            <a:chOff x="177421" y="3493827"/>
            <a:chExt cx="6045954" cy="327547"/>
          </a:xfrm>
        </p:grpSpPr>
        <p:sp>
          <p:nvSpPr>
            <p:cNvPr id="11" name="圓角矩形 12"/>
            <p:cNvSpPr>
              <a:spLocks noChangeArrowheads="1"/>
            </p:cNvSpPr>
            <p:nvPr/>
          </p:nvSpPr>
          <p:spPr bwMode="auto">
            <a:xfrm>
              <a:off x="177421" y="3515012"/>
              <a:ext cx="791263" cy="292714"/>
            </a:xfrm>
            <a:prstGeom prst="roundRect">
              <a:avLst>
                <a:gd name="adj" fmla="val 16667"/>
              </a:avLst>
            </a:prstGeom>
            <a:solidFill>
              <a:srgbClr val="FF9933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2000" b="1" kern="0" dirty="0" smtClean="0">
                  <a:solidFill>
                    <a:srgbClr val="000000"/>
                  </a:solidFill>
                  <a:latin typeface="標楷體" pitchFamily="65" charset="-120"/>
                  <a:ea typeface="標楷體" pitchFamily="65" charset="-120"/>
                </a:rPr>
                <a:t>材料</a:t>
              </a:r>
              <a:endParaRPr kumimoji="1" lang="en-US" altLang="zh-TW" sz="2000" b="1" kern="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2000" b="1" kern="0" dirty="0" smtClean="0">
                  <a:solidFill>
                    <a:srgbClr val="000000"/>
                  </a:solidFill>
                  <a:latin typeface="標楷體" pitchFamily="65" charset="-120"/>
                  <a:ea typeface="標楷體" pitchFamily="65" charset="-120"/>
                </a:rPr>
                <a:t>預成形</a:t>
              </a:r>
            </a:p>
          </p:txBody>
        </p:sp>
        <p:sp>
          <p:nvSpPr>
            <p:cNvPr id="12" name="圓角矩形 13"/>
            <p:cNvSpPr>
              <a:spLocks noChangeArrowheads="1"/>
            </p:cNvSpPr>
            <p:nvPr/>
          </p:nvSpPr>
          <p:spPr bwMode="auto">
            <a:xfrm>
              <a:off x="2074458" y="3506766"/>
              <a:ext cx="620499" cy="300960"/>
            </a:xfrm>
            <a:prstGeom prst="roundRect">
              <a:avLst>
                <a:gd name="adj" fmla="val 16667"/>
              </a:avLst>
            </a:prstGeom>
            <a:solidFill>
              <a:srgbClr val="CC0099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2000" b="1" kern="0" dirty="0" smtClean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高速除銹</a:t>
              </a:r>
            </a:p>
          </p:txBody>
        </p:sp>
        <p:sp>
          <p:nvSpPr>
            <p:cNvPr id="13" name="圓角矩形 15"/>
            <p:cNvSpPr>
              <a:spLocks noChangeArrowheads="1"/>
            </p:cNvSpPr>
            <p:nvPr/>
          </p:nvSpPr>
          <p:spPr bwMode="auto">
            <a:xfrm>
              <a:off x="2973410" y="3493827"/>
              <a:ext cx="1120918" cy="327547"/>
            </a:xfrm>
            <a:prstGeom prst="roundRect">
              <a:avLst>
                <a:gd name="adj" fmla="val 16667"/>
              </a:avLst>
            </a:prstGeom>
            <a:solidFill>
              <a:srgbClr val="CC0099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2000" b="1" kern="0" dirty="0" smtClean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超高速</a:t>
              </a:r>
              <a:endParaRPr kumimoji="1" lang="en-US" altLang="zh-TW" sz="2000" b="1" kern="0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2000" b="1" kern="0" dirty="0" smtClean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冷卻控制</a:t>
              </a:r>
            </a:p>
          </p:txBody>
        </p:sp>
        <p:sp>
          <p:nvSpPr>
            <p:cNvPr id="14" name="圓角矩形 16"/>
            <p:cNvSpPr>
              <a:spLocks noChangeArrowheads="1"/>
            </p:cNvSpPr>
            <p:nvPr/>
          </p:nvSpPr>
          <p:spPr bwMode="auto">
            <a:xfrm>
              <a:off x="4392349" y="3494705"/>
              <a:ext cx="602729" cy="313021"/>
            </a:xfrm>
            <a:prstGeom prst="roundRect">
              <a:avLst>
                <a:gd name="adj" fmla="val 16667"/>
              </a:avLst>
            </a:prstGeom>
            <a:solidFill>
              <a:srgbClr val="CC0099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2000" b="1" kern="0" dirty="0" smtClean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精整</a:t>
              </a:r>
              <a:endParaRPr kumimoji="1" lang="en-US" altLang="zh-TW" sz="2000" b="1" kern="0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2000" b="1" kern="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控制</a:t>
              </a:r>
              <a:endParaRPr kumimoji="1" lang="en-US" altLang="zh-TW" sz="2000" b="1" kern="0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  <p:sp>
          <p:nvSpPr>
            <p:cNvPr id="15" name="圓角矩形 17"/>
            <p:cNvSpPr>
              <a:spLocks noChangeArrowheads="1"/>
            </p:cNvSpPr>
            <p:nvPr/>
          </p:nvSpPr>
          <p:spPr bwMode="auto">
            <a:xfrm>
              <a:off x="5294689" y="3508354"/>
              <a:ext cx="928686" cy="285726"/>
            </a:xfrm>
            <a:prstGeom prst="roundRect">
              <a:avLst>
                <a:gd name="adj" fmla="val 16667"/>
              </a:avLst>
            </a:prstGeom>
            <a:solidFill>
              <a:srgbClr val="FF9933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2000" b="1" kern="0" dirty="0" smtClean="0">
                  <a:solidFill>
                    <a:srgbClr val="000000"/>
                  </a:solidFill>
                  <a:latin typeface="標楷體" pitchFamily="65" charset="-120"/>
                  <a:ea typeface="標楷體" pitchFamily="65" charset="-120"/>
                </a:rPr>
                <a:t>表面</a:t>
              </a:r>
              <a:endParaRPr kumimoji="1" lang="en-US" altLang="zh-TW" sz="2000" b="1" kern="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2000" b="1" kern="0" dirty="0" smtClean="0">
                  <a:solidFill>
                    <a:srgbClr val="000000"/>
                  </a:solidFill>
                  <a:latin typeface="標楷體" pitchFamily="65" charset="-120"/>
                  <a:ea typeface="標楷體" pitchFamily="65" charset="-120"/>
                </a:rPr>
                <a:t>處理</a:t>
              </a:r>
            </a:p>
          </p:txBody>
        </p:sp>
        <p:sp>
          <p:nvSpPr>
            <p:cNvPr id="18" name="圓角矩形 24"/>
            <p:cNvSpPr>
              <a:spLocks noChangeArrowheads="1"/>
            </p:cNvSpPr>
            <p:nvPr/>
          </p:nvSpPr>
          <p:spPr bwMode="auto">
            <a:xfrm>
              <a:off x="1214651" y="3507713"/>
              <a:ext cx="590028" cy="286366"/>
            </a:xfrm>
            <a:prstGeom prst="roundRect">
              <a:avLst>
                <a:gd name="adj" fmla="val 16667"/>
              </a:avLst>
            </a:prstGeom>
            <a:solidFill>
              <a:srgbClr val="CC0099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2000" b="1" kern="0" dirty="0" smtClean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高效</a:t>
              </a:r>
              <a:endParaRPr kumimoji="1" lang="en-US" altLang="zh-TW" sz="2000" b="1" kern="0" dirty="0" smtClean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2000" b="1" kern="0" dirty="0" smtClean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加熱</a:t>
              </a:r>
            </a:p>
          </p:txBody>
        </p:sp>
        <p:sp>
          <p:nvSpPr>
            <p:cNvPr id="19" name="向右箭號 25"/>
            <p:cNvSpPr>
              <a:spLocks noChangeArrowheads="1"/>
            </p:cNvSpPr>
            <p:nvPr/>
          </p:nvSpPr>
          <p:spPr bwMode="auto">
            <a:xfrm>
              <a:off x="993775" y="3570288"/>
              <a:ext cx="209550" cy="174625"/>
            </a:xfrm>
            <a:prstGeom prst="rightArrow">
              <a:avLst>
                <a:gd name="adj1" fmla="val 50000"/>
                <a:gd name="adj2" fmla="val 49839"/>
              </a:avLst>
            </a:prstGeom>
            <a:solidFill>
              <a:srgbClr val="FF9933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sz="2000" b="1" kern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  <p:sp>
          <p:nvSpPr>
            <p:cNvPr id="20" name="向右箭號 27"/>
            <p:cNvSpPr>
              <a:spLocks noChangeArrowheads="1"/>
            </p:cNvSpPr>
            <p:nvPr/>
          </p:nvSpPr>
          <p:spPr bwMode="auto">
            <a:xfrm>
              <a:off x="1837069" y="3559815"/>
              <a:ext cx="209550" cy="174625"/>
            </a:xfrm>
            <a:prstGeom prst="rightArrow">
              <a:avLst>
                <a:gd name="adj1" fmla="val 50000"/>
                <a:gd name="adj2" fmla="val 49839"/>
              </a:avLst>
            </a:prstGeom>
            <a:solidFill>
              <a:srgbClr val="FF9933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sz="2000" b="1" kern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  <p:sp>
          <p:nvSpPr>
            <p:cNvPr id="21" name="向右箭號 30"/>
            <p:cNvSpPr>
              <a:spLocks noChangeArrowheads="1"/>
            </p:cNvSpPr>
            <p:nvPr/>
          </p:nvSpPr>
          <p:spPr bwMode="auto">
            <a:xfrm>
              <a:off x="4135814" y="3558227"/>
              <a:ext cx="211137" cy="174625"/>
            </a:xfrm>
            <a:prstGeom prst="rightArrow">
              <a:avLst>
                <a:gd name="adj1" fmla="val 50000"/>
                <a:gd name="adj2" fmla="val 50216"/>
              </a:avLst>
            </a:prstGeom>
            <a:solidFill>
              <a:srgbClr val="FF9933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sz="2000" b="1" kern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  <p:sp>
          <p:nvSpPr>
            <p:cNvPr id="22" name="向右箭號 31"/>
            <p:cNvSpPr>
              <a:spLocks noChangeArrowheads="1"/>
            </p:cNvSpPr>
            <p:nvPr/>
          </p:nvSpPr>
          <p:spPr bwMode="auto">
            <a:xfrm>
              <a:off x="5041328" y="3546475"/>
              <a:ext cx="209550" cy="173038"/>
            </a:xfrm>
            <a:prstGeom prst="rightArrow">
              <a:avLst>
                <a:gd name="adj1" fmla="val 50000"/>
                <a:gd name="adj2" fmla="val 50296"/>
              </a:avLst>
            </a:prstGeom>
            <a:solidFill>
              <a:srgbClr val="FF9933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sz="2000" b="1" kern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  <p:sp>
          <p:nvSpPr>
            <p:cNvPr id="23" name="向右箭號 27"/>
            <p:cNvSpPr>
              <a:spLocks noChangeArrowheads="1"/>
            </p:cNvSpPr>
            <p:nvPr/>
          </p:nvSpPr>
          <p:spPr bwMode="auto">
            <a:xfrm>
              <a:off x="2726461" y="3562087"/>
              <a:ext cx="209550" cy="174625"/>
            </a:xfrm>
            <a:prstGeom prst="rightArrow">
              <a:avLst>
                <a:gd name="adj1" fmla="val 50000"/>
                <a:gd name="adj2" fmla="val 49839"/>
              </a:avLst>
            </a:prstGeom>
            <a:solidFill>
              <a:srgbClr val="FF9933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sz="2000" b="1" kern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7076" y="5125811"/>
            <a:ext cx="2745963" cy="15691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28" name="Picture 2" descr="E:\ＴＭＣＰ2009－7\HQ Nozzle　1.jpg"/>
          <p:cNvPicPr>
            <a:picLocks noChangeAspect="1" noChangeArrowheads="1"/>
          </p:cNvPicPr>
          <p:nvPr/>
        </p:nvPicPr>
        <p:blipFill rotWithShape="1">
          <a:blip r:embed="rId5"/>
          <a:srcRect r="55344"/>
          <a:stretch/>
        </p:blipFill>
        <p:spPr bwMode="auto">
          <a:xfrm>
            <a:off x="3487076" y="3578831"/>
            <a:ext cx="2745963" cy="1496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9" name="Picture 2" descr="E:\ＴＭＣＰ2009－7\HQ Nozzle　1.jpg"/>
          <p:cNvPicPr>
            <a:picLocks noChangeAspect="1" noChangeArrowheads="1"/>
          </p:cNvPicPr>
          <p:nvPr/>
        </p:nvPicPr>
        <p:blipFill rotWithShape="1">
          <a:blip r:embed="rId5"/>
          <a:srcRect l="45355" r="2847"/>
          <a:stretch/>
        </p:blipFill>
        <p:spPr bwMode="auto">
          <a:xfrm>
            <a:off x="283713" y="5125811"/>
            <a:ext cx="3134617" cy="15691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" name="矩形 72"/>
          <p:cNvSpPr>
            <a:spLocks noChangeArrowheads="1"/>
          </p:cNvSpPr>
          <p:nvPr/>
        </p:nvSpPr>
        <p:spPr bwMode="auto">
          <a:xfrm>
            <a:off x="1986518" y="100432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kumimoji="1" lang="en-US" altLang="zh-TW" sz="28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kumimoji="1" lang="zh-TW" altLang="en-US" sz="28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高強度鋼超高速熱機處理</a:t>
            </a:r>
            <a:endParaRPr kumimoji="1" lang="zh-TW" altLang="en-US" sz="28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2" name="Picture 3" descr="body_21_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99" y="1735565"/>
            <a:ext cx="2604879" cy="140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 descr="TRAILER~CHASS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66" y="3252472"/>
            <a:ext cx="2592572" cy="182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mikkun.blog.so-net.ne.jp/blog/_images/blog/_03b/mikkun/4873102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8" t="21164" r="15347" b="12796"/>
          <a:stretch/>
        </p:blipFill>
        <p:spPr bwMode="auto">
          <a:xfrm>
            <a:off x="6297363" y="5125811"/>
            <a:ext cx="2581878" cy="16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1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AA86AD0C-00F9-453B-9276-EAD28E325E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8811" y="3182999"/>
          <a:ext cx="5614592" cy="2712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251">
                  <a:extLst>
                    <a:ext uri="{9D8B030D-6E8A-4147-A177-3AD203B41FA5}">
                      <a16:colId xmlns="" xmlns:a16="http://schemas.microsoft.com/office/drawing/2014/main" val="412943769"/>
                    </a:ext>
                  </a:extLst>
                </a:gridCol>
                <a:gridCol w="1844516">
                  <a:extLst>
                    <a:ext uri="{9D8B030D-6E8A-4147-A177-3AD203B41FA5}">
                      <a16:colId xmlns="" xmlns:a16="http://schemas.microsoft.com/office/drawing/2014/main" val="2894314184"/>
                    </a:ext>
                  </a:extLst>
                </a:gridCol>
                <a:gridCol w="969011">
                  <a:extLst>
                    <a:ext uri="{9D8B030D-6E8A-4147-A177-3AD203B41FA5}">
                      <a16:colId xmlns="" xmlns:a16="http://schemas.microsoft.com/office/drawing/2014/main" val="4061847461"/>
                    </a:ext>
                  </a:extLst>
                </a:gridCol>
                <a:gridCol w="969407">
                  <a:extLst>
                    <a:ext uri="{9D8B030D-6E8A-4147-A177-3AD203B41FA5}">
                      <a16:colId xmlns="" xmlns:a16="http://schemas.microsoft.com/office/drawing/2014/main" val="110469176"/>
                    </a:ext>
                  </a:extLst>
                </a:gridCol>
                <a:gridCol w="969407">
                  <a:extLst>
                    <a:ext uri="{9D8B030D-6E8A-4147-A177-3AD203B41FA5}">
                      <a16:colId xmlns="" xmlns:a16="http://schemas.microsoft.com/office/drawing/2014/main" val="322722032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溫室類型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桁架結構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直角型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ㄇ字型</a:t>
                      </a:r>
                      <a:r>
                        <a:rPr lang="en-US" altLang="zh-TW" sz="1000" dirty="0"/>
                        <a:t>(</a:t>
                      </a:r>
                      <a:r>
                        <a:rPr lang="zh-TW" altLang="en-US" sz="1000" dirty="0"/>
                        <a:t>長</a:t>
                      </a:r>
                      <a:r>
                        <a:rPr lang="en-US" altLang="zh-TW" sz="1000" dirty="0"/>
                        <a:t>)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/>
                        <a:t>ㄇ字型</a:t>
                      </a:r>
                      <a:r>
                        <a:rPr lang="en-US" altLang="zh-TW" sz="1000" dirty="0"/>
                        <a:t>(</a:t>
                      </a:r>
                      <a:r>
                        <a:rPr lang="zh-TW" altLang="en-US" sz="1000" dirty="0"/>
                        <a:t>短</a:t>
                      </a:r>
                      <a:r>
                        <a:rPr lang="en-US" altLang="zh-TW" sz="1000" dirty="0"/>
                        <a:t>)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70545295"/>
                  </a:ext>
                </a:extLst>
              </a:tr>
              <a:tr h="76220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圖示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8147658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WTG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7933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929325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無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5280342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SP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207293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7741611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無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6008589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BD875680-F498-4956-B77A-D023280C71D6}"/>
              </a:ext>
            </a:extLst>
          </p:cNvPr>
          <p:cNvSpPr txBox="1"/>
          <p:nvPr/>
        </p:nvSpPr>
        <p:spPr>
          <a:xfrm>
            <a:off x="3445648" y="965887"/>
            <a:ext cx="20345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桁架結構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55DF94E-5C88-4CAB-933E-BBD01613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1" y="1857457"/>
            <a:ext cx="1281794" cy="1198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77DA9FE2-A679-4C21-BF87-B5AD4BCF648E}"/>
              </a:ext>
            </a:extLst>
          </p:cNvPr>
          <p:cNvSpPr txBox="1"/>
          <p:nvPr/>
        </p:nvSpPr>
        <p:spPr>
          <a:xfrm>
            <a:off x="290310" y="1577320"/>
            <a:ext cx="527517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WTG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B17D9955-E5EB-4F83-B38E-AEA570C5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95" y="1841563"/>
            <a:ext cx="1390733" cy="12109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EF3117B-E101-46D8-B6D6-9337B2923DB4}"/>
              </a:ext>
            </a:extLst>
          </p:cNvPr>
          <p:cNvSpPr txBox="1"/>
          <p:nvPr/>
        </p:nvSpPr>
        <p:spPr>
          <a:xfrm>
            <a:off x="1572104" y="1588825"/>
            <a:ext cx="457176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5BDDFBAE-D197-44E5-89F7-E81F7B14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518" y="1846687"/>
            <a:ext cx="1274988" cy="121097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BF3F8D98-4DCB-4A61-BFC2-1101FFE216E1}"/>
              </a:ext>
            </a:extLst>
          </p:cNvPr>
          <p:cNvSpPr txBox="1"/>
          <p:nvPr/>
        </p:nvSpPr>
        <p:spPr>
          <a:xfrm>
            <a:off x="3020680" y="1558918"/>
            <a:ext cx="46679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82BAC87A-BA7C-4294-9821-4F483EC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246" y="1846687"/>
            <a:ext cx="1593296" cy="120585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3CA74A5F-BC10-4AF5-961F-2CFD45BE7A10}"/>
              </a:ext>
            </a:extLst>
          </p:cNvPr>
          <p:cNvSpPr txBox="1"/>
          <p:nvPr/>
        </p:nvSpPr>
        <p:spPr>
          <a:xfrm>
            <a:off x="4298990" y="1573504"/>
            <a:ext cx="35458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SP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FA237FB9-0204-4078-99D1-F82C6D97D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894" y="1830120"/>
            <a:ext cx="1545514" cy="12275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8CEC43C6-7E88-45B1-A454-AFF515B7D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91" y="1830120"/>
            <a:ext cx="1564101" cy="12275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E22BD369-C10B-4D19-830D-FE44EADE9D8E}"/>
              </a:ext>
            </a:extLst>
          </p:cNvPr>
          <p:cNvSpPr txBox="1"/>
          <p:nvPr/>
        </p:nvSpPr>
        <p:spPr>
          <a:xfrm>
            <a:off x="5977097" y="1564564"/>
            <a:ext cx="470000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B2C4F0B4-E0CA-4869-AC9F-6680F6F05C25}"/>
              </a:ext>
            </a:extLst>
          </p:cNvPr>
          <p:cNvSpPr txBox="1"/>
          <p:nvPr/>
        </p:nvSpPr>
        <p:spPr>
          <a:xfrm>
            <a:off x="7584598" y="1550688"/>
            <a:ext cx="479618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04E6665B-9E83-44A6-8E09-1D4FA1BCA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1466" y="3533002"/>
            <a:ext cx="503639" cy="63805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="" xmlns:a16="http://schemas.microsoft.com/office/drawing/2014/main" id="{D0DE8C89-226E-4EEB-ADB7-AB9E1A116C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4511" y="3503238"/>
            <a:ext cx="859409" cy="68669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96885751-F02C-4850-96EA-DE331C9FD9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2652" y="3511063"/>
            <a:ext cx="859409" cy="67104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9C9CF334-B7C2-4E9A-92CC-D474A0D5587A}"/>
              </a:ext>
            </a:extLst>
          </p:cNvPr>
          <p:cNvSpPr/>
          <p:nvPr/>
        </p:nvSpPr>
        <p:spPr>
          <a:xfrm>
            <a:off x="290310" y="2315057"/>
            <a:ext cx="1131624" cy="178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A47B9687-8AA9-45B6-B2E1-3F0FCDA8383E}"/>
              </a:ext>
            </a:extLst>
          </p:cNvPr>
          <p:cNvSpPr/>
          <p:nvPr/>
        </p:nvSpPr>
        <p:spPr>
          <a:xfrm>
            <a:off x="1666592" y="2250877"/>
            <a:ext cx="1131624" cy="178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178C67EC-01C4-47FD-96B6-6883DB7ECD76}"/>
              </a:ext>
            </a:extLst>
          </p:cNvPr>
          <p:cNvSpPr/>
          <p:nvPr/>
        </p:nvSpPr>
        <p:spPr>
          <a:xfrm>
            <a:off x="4336840" y="1886812"/>
            <a:ext cx="1496562" cy="364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5FA59284-232E-40E9-803E-3B5D7871F734}"/>
              </a:ext>
            </a:extLst>
          </p:cNvPr>
          <p:cNvSpPr/>
          <p:nvPr/>
        </p:nvSpPr>
        <p:spPr>
          <a:xfrm>
            <a:off x="6027868" y="2176038"/>
            <a:ext cx="1383806" cy="178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55DECC0D-A5D1-400C-BDF4-CEA52D8FBF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0949" y="4596667"/>
            <a:ext cx="1341056" cy="1198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="" xmlns:a16="http://schemas.microsoft.com/office/drawing/2014/main" id="{0C38C0A2-58D3-4713-B846-F7271E5565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0949" y="3323221"/>
            <a:ext cx="1375459" cy="1139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圖片 27">
            <a:extLst>
              <a:ext uri="{FF2B5EF4-FFF2-40B4-BE49-F238E27FC236}">
                <a16:creationId xmlns="" xmlns:a16="http://schemas.microsoft.com/office/drawing/2014/main" id="{91246154-8774-43CE-9863-44EBFB2308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6892" y="3323222"/>
            <a:ext cx="1441427" cy="11349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774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AA86AD0C-00F9-453B-9276-EAD28E325E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8811" y="3182999"/>
          <a:ext cx="4709479" cy="2712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251">
                  <a:extLst>
                    <a:ext uri="{9D8B030D-6E8A-4147-A177-3AD203B41FA5}">
                      <a16:colId xmlns="" xmlns:a16="http://schemas.microsoft.com/office/drawing/2014/main" val="412943769"/>
                    </a:ext>
                  </a:extLst>
                </a:gridCol>
                <a:gridCol w="1844516">
                  <a:extLst>
                    <a:ext uri="{9D8B030D-6E8A-4147-A177-3AD203B41FA5}">
                      <a16:colId xmlns="" xmlns:a16="http://schemas.microsoft.com/office/drawing/2014/main" val="2894314184"/>
                    </a:ext>
                  </a:extLst>
                </a:gridCol>
                <a:gridCol w="969011">
                  <a:extLst>
                    <a:ext uri="{9D8B030D-6E8A-4147-A177-3AD203B41FA5}">
                      <a16:colId xmlns="" xmlns:a16="http://schemas.microsoft.com/office/drawing/2014/main" val="4061847461"/>
                    </a:ext>
                  </a:extLst>
                </a:gridCol>
                <a:gridCol w="1033701">
                  <a:extLst>
                    <a:ext uri="{9D8B030D-6E8A-4147-A177-3AD203B41FA5}">
                      <a16:colId xmlns="" xmlns:a16="http://schemas.microsoft.com/office/drawing/2014/main" val="11046917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溫室類型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上層結構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三角型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圓柱連接件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70545295"/>
                  </a:ext>
                </a:extLst>
              </a:tr>
              <a:tr h="76220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圖示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8147658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WTG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7933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無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929325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5280342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SP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無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207293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7741611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6008589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BD875680-F498-4956-B77A-D023280C71D6}"/>
              </a:ext>
            </a:extLst>
          </p:cNvPr>
          <p:cNvSpPr txBox="1"/>
          <p:nvPr/>
        </p:nvSpPr>
        <p:spPr>
          <a:xfrm>
            <a:off x="3445648" y="965887"/>
            <a:ext cx="20345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上層結構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55DF94E-5C88-4CAB-933E-BBD01613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1" y="1857457"/>
            <a:ext cx="1281794" cy="1198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77DA9FE2-A679-4C21-BF87-B5AD4BCF648E}"/>
              </a:ext>
            </a:extLst>
          </p:cNvPr>
          <p:cNvSpPr txBox="1"/>
          <p:nvPr/>
        </p:nvSpPr>
        <p:spPr>
          <a:xfrm>
            <a:off x="290310" y="1577320"/>
            <a:ext cx="527517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WTG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B17D9955-E5EB-4F83-B38E-AEA570C5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95" y="1841563"/>
            <a:ext cx="1390733" cy="12109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EF3117B-E101-46D8-B6D6-9337B2923DB4}"/>
              </a:ext>
            </a:extLst>
          </p:cNvPr>
          <p:cNvSpPr txBox="1"/>
          <p:nvPr/>
        </p:nvSpPr>
        <p:spPr>
          <a:xfrm>
            <a:off x="1572104" y="1588825"/>
            <a:ext cx="457176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5BDDFBAE-D197-44E5-89F7-E81F7B14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518" y="1846687"/>
            <a:ext cx="1274988" cy="121097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BF3F8D98-4DCB-4A61-BFC2-1101FFE216E1}"/>
              </a:ext>
            </a:extLst>
          </p:cNvPr>
          <p:cNvSpPr txBox="1"/>
          <p:nvPr/>
        </p:nvSpPr>
        <p:spPr>
          <a:xfrm>
            <a:off x="3020680" y="1558918"/>
            <a:ext cx="46679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82BAC87A-BA7C-4294-9821-4F483EC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246" y="1846687"/>
            <a:ext cx="1593296" cy="120585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3CA74A5F-BC10-4AF5-961F-2CFD45BE7A10}"/>
              </a:ext>
            </a:extLst>
          </p:cNvPr>
          <p:cNvSpPr txBox="1"/>
          <p:nvPr/>
        </p:nvSpPr>
        <p:spPr>
          <a:xfrm>
            <a:off x="4298990" y="1573504"/>
            <a:ext cx="35458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SP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FA237FB9-0204-4078-99D1-F82C6D97D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894" y="1830120"/>
            <a:ext cx="1545514" cy="12275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8CEC43C6-7E88-45B1-A454-AFF515B7D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91" y="1830120"/>
            <a:ext cx="1564101" cy="12275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E22BD369-C10B-4D19-830D-FE44EADE9D8E}"/>
              </a:ext>
            </a:extLst>
          </p:cNvPr>
          <p:cNvSpPr txBox="1"/>
          <p:nvPr/>
        </p:nvSpPr>
        <p:spPr>
          <a:xfrm>
            <a:off x="5977097" y="1564564"/>
            <a:ext cx="470000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B2C4F0B4-E0CA-4869-AC9F-6680F6F05C25}"/>
              </a:ext>
            </a:extLst>
          </p:cNvPr>
          <p:cNvSpPr txBox="1"/>
          <p:nvPr/>
        </p:nvSpPr>
        <p:spPr>
          <a:xfrm>
            <a:off x="7584598" y="1550688"/>
            <a:ext cx="479618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13D041B3-91A2-4BC7-8284-69533BDD53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1157" y="3503238"/>
            <a:ext cx="578701" cy="67692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="" xmlns:a16="http://schemas.microsoft.com/office/drawing/2014/main" id="{D98EC0E2-20CF-486A-BF72-B3E8AAB74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3123" y="3503238"/>
            <a:ext cx="857381" cy="6781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4CD9475C-9094-469B-AA26-3101E38FEB3E}"/>
              </a:ext>
            </a:extLst>
          </p:cNvPr>
          <p:cNvSpPr/>
          <p:nvPr/>
        </p:nvSpPr>
        <p:spPr>
          <a:xfrm>
            <a:off x="230926" y="1895751"/>
            <a:ext cx="1238285" cy="49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5D28F269-19E8-4942-A42D-D5B66DADBBAD}"/>
              </a:ext>
            </a:extLst>
          </p:cNvPr>
          <p:cNvSpPr/>
          <p:nvPr/>
        </p:nvSpPr>
        <p:spPr>
          <a:xfrm>
            <a:off x="2987477" y="1895751"/>
            <a:ext cx="1238285" cy="49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410698C0-7A23-44E8-AE62-9676A9CEA56D}"/>
              </a:ext>
            </a:extLst>
          </p:cNvPr>
          <p:cNvSpPr/>
          <p:nvPr/>
        </p:nvSpPr>
        <p:spPr>
          <a:xfrm>
            <a:off x="5938025" y="1846687"/>
            <a:ext cx="1545514" cy="407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E9B4A70A-7DB5-42CC-9824-70F074477D0D}"/>
              </a:ext>
            </a:extLst>
          </p:cNvPr>
          <p:cNvSpPr/>
          <p:nvPr/>
        </p:nvSpPr>
        <p:spPr>
          <a:xfrm>
            <a:off x="7536891" y="1866873"/>
            <a:ext cx="1545514" cy="407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="" xmlns:a16="http://schemas.microsoft.com/office/drawing/2014/main" id="{6221E703-DB4F-406A-992B-E524407A3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9427" y="4746965"/>
            <a:ext cx="1463994" cy="1009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BCCB80B6-2939-41CE-B644-A6E9F72CC6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9426" y="3182998"/>
            <a:ext cx="1448078" cy="1438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94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AA86AD0C-00F9-453B-9276-EAD28E325E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8812" y="3182999"/>
          <a:ext cx="4988481" cy="2712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251">
                  <a:extLst>
                    <a:ext uri="{9D8B030D-6E8A-4147-A177-3AD203B41FA5}">
                      <a16:colId xmlns="" xmlns:a16="http://schemas.microsoft.com/office/drawing/2014/main" val="412943769"/>
                    </a:ext>
                  </a:extLst>
                </a:gridCol>
                <a:gridCol w="1844516">
                  <a:extLst>
                    <a:ext uri="{9D8B030D-6E8A-4147-A177-3AD203B41FA5}">
                      <a16:colId xmlns="" xmlns:a16="http://schemas.microsoft.com/office/drawing/2014/main" val="2894314184"/>
                    </a:ext>
                  </a:extLst>
                </a:gridCol>
                <a:gridCol w="1140857">
                  <a:extLst>
                    <a:ext uri="{9D8B030D-6E8A-4147-A177-3AD203B41FA5}">
                      <a16:colId xmlns="" xmlns:a16="http://schemas.microsoft.com/office/drawing/2014/main" val="4061847461"/>
                    </a:ext>
                  </a:extLst>
                </a:gridCol>
                <a:gridCol w="1140857">
                  <a:extLst>
                    <a:ext uri="{9D8B030D-6E8A-4147-A177-3AD203B41FA5}">
                      <a16:colId xmlns="" xmlns:a16="http://schemas.microsoft.com/office/drawing/2014/main" val="11046917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溫室類型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樑柱斜撐結構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ㄇ字型</a:t>
                      </a:r>
                      <a:r>
                        <a:rPr lang="en-US" altLang="zh-TW" sz="1000" dirty="0"/>
                        <a:t>(</a:t>
                      </a:r>
                      <a:r>
                        <a:rPr lang="zh-TW" altLang="en-US" sz="1000" dirty="0"/>
                        <a:t>斜角</a:t>
                      </a:r>
                      <a:r>
                        <a:rPr lang="en-US" altLang="zh-TW" sz="1000" dirty="0"/>
                        <a:t>)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長方形</a:t>
                      </a:r>
                      <a:r>
                        <a:rPr lang="en-US" altLang="zh-TW" sz="1000" dirty="0"/>
                        <a:t>(</a:t>
                      </a:r>
                      <a:r>
                        <a:rPr lang="zh-TW" altLang="en-US" sz="1000" dirty="0"/>
                        <a:t>斜角</a:t>
                      </a:r>
                      <a:r>
                        <a:rPr lang="en-US" altLang="zh-TW" sz="1000" dirty="0"/>
                        <a:t>)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70545295"/>
                  </a:ext>
                </a:extLst>
              </a:tr>
              <a:tr h="76220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圖示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8147658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WTG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無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7933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無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929325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5280342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SP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無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207293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7741611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6008589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BD875680-F498-4956-B77A-D023280C71D6}"/>
              </a:ext>
            </a:extLst>
          </p:cNvPr>
          <p:cNvSpPr txBox="1"/>
          <p:nvPr/>
        </p:nvSpPr>
        <p:spPr>
          <a:xfrm>
            <a:off x="3445648" y="965887"/>
            <a:ext cx="28039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樑柱斜撐結構</a:t>
            </a:r>
            <a:endParaRPr lang="en-US" altLang="zh-TW" sz="30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55DF94E-5C88-4CAB-933E-BBD01613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1" y="1857457"/>
            <a:ext cx="1281794" cy="1198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77DA9FE2-A679-4C21-BF87-B5AD4BCF648E}"/>
              </a:ext>
            </a:extLst>
          </p:cNvPr>
          <p:cNvSpPr txBox="1"/>
          <p:nvPr/>
        </p:nvSpPr>
        <p:spPr>
          <a:xfrm>
            <a:off x="290310" y="1577320"/>
            <a:ext cx="527517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WTG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B17D9955-E5EB-4F83-B38E-AEA570C5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95" y="1841563"/>
            <a:ext cx="1390733" cy="12109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EF3117B-E101-46D8-B6D6-9337B2923DB4}"/>
              </a:ext>
            </a:extLst>
          </p:cNvPr>
          <p:cNvSpPr txBox="1"/>
          <p:nvPr/>
        </p:nvSpPr>
        <p:spPr>
          <a:xfrm>
            <a:off x="1572104" y="1588825"/>
            <a:ext cx="457176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5BDDFBAE-D197-44E5-89F7-E81F7B14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518" y="1846687"/>
            <a:ext cx="1274988" cy="121097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BF3F8D98-4DCB-4A61-BFC2-1101FFE216E1}"/>
              </a:ext>
            </a:extLst>
          </p:cNvPr>
          <p:cNvSpPr txBox="1"/>
          <p:nvPr/>
        </p:nvSpPr>
        <p:spPr>
          <a:xfrm>
            <a:off x="3020680" y="1558918"/>
            <a:ext cx="46679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82BAC87A-BA7C-4294-9821-4F483EC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246" y="1846687"/>
            <a:ext cx="1593296" cy="120585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3CA74A5F-BC10-4AF5-961F-2CFD45BE7A10}"/>
              </a:ext>
            </a:extLst>
          </p:cNvPr>
          <p:cNvSpPr txBox="1"/>
          <p:nvPr/>
        </p:nvSpPr>
        <p:spPr>
          <a:xfrm>
            <a:off x="4298990" y="1573504"/>
            <a:ext cx="35458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SP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FA237FB9-0204-4078-99D1-F82C6D97D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894" y="1830120"/>
            <a:ext cx="1545514" cy="12275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8CEC43C6-7E88-45B1-A454-AFF515B7D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91" y="1830120"/>
            <a:ext cx="1564101" cy="12275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E22BD369-C10B-4D19-830D-FE44EADE9D8E}"/>
              </a:ext>
            </a:extLst>
          </p:cNvPr>
          <p:cNvSpPr txBox="1"/>
          <p:nvPr/>
        </p:nvSpPr>
        <p:spPr>
          <a:xfrm>
            <a:off x="5977097" y="1564564"/>
            <a:ext cx="470000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B2C4F0B4-E0CA-4869-AC9F-6680F6F05C25}"/>
              </a:ext>
            </a:extLst>
          </p:cNvPr>
          <p:cNvSpPr txBox="1"/>
          <p:nvPr/>
        </p:nvSpPr>
        <p:spPr>
          <a:xfrm>
            <a:off x="7584598" y="1550688"/>
            <a:ext cx="479618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702B91B6-8201-4ED3-A66C-0115A31D0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9362" y="3490655"/>
            <a:ext cx="702290" cy="7004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C795866E-7445-48F0-82AE-400B87162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8989" y="3490654"/>
            <a:ext cx="623510" cy="700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381A5D21-D01C-4936-9E80-F19ED1098D6C}"/>
              </a:ext>
            </a:extLst>
          </p:cNvPr>
          <p:cNvSpPr/>
          <p:nvPr/>
        </p:nvSpPr>
        <p:spPr>
          <a:xfrm>
            <a:off x="3020681" y="2345045"/>
            <a:ext cx="288776" cy="267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29F58CF7-E563-4C1E-8CA0-9CC115DC44F0}"/>
              </a:ext>
            </a:extLst>
          </p:cNvPr>
          <p:cNvSpPr/>
          <p:nvPr/>
        </p:nvSpPr>
        <p:spPr>
          <a:xfrm>
            <a:off x="3936986" y="2345045"/>
            <a:ext cx="288776" cy="267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BD323EA-9AED-4915-998E-D0988C26E795}"/>
              </a:ext>
            </a:extLst>
          </p:cNvPr>
          <p:cNvSpPr/>
          <p:nvPr/>
        </p:nvSpPr>
        <p:spPr>
          <a:xfrm>
            <a:off x="7614713" y="2223326"/>
            <a:ext cx="288776" cy="267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996E9350-4DC0-4664-A18E-94ECEE57FD30}"/>
              </a:ext>
            </a:extLst>
          </p:cNvPr>
          <p:cNvSpPr/>
          <p:nvPr/>
        </p:nvSpPr>
        <p:spPr>
          <a:xfrm>
            <a:off x="8729401" y="2229619"/>
            <a:ext cx="288776" cy="267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="" xmlns:a16="http://schemas.microsoft.com/office/drawing/2014/main" id="{0EC0FF70-7FFE-41D7-9463-54A88C57B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6538" y="3182999"/>
            <a:ext cx="1545513" cy="1297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="" xmlns:a16="http://schemas.microsoft.com/office/drawing/2014/main" id="{C250848E-4EE9-4CF1-BEDC-2D76F97CB5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6539" y="4534425"/>
            <a:ext cx="1545513" cy="1316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15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AA86AD0C-00F9-453B-9276-EAD28E325E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8811" y="3182999"/>
          <a:ext cx="3847624" cy="2712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251">
                  <a:extLst>
                    <a:ext uri="{9D8B030D-6E8A-4147-A177-3AD203B41FA5}">
                      <a16:colId xmlns="" xmlns:a16="http://schemas.microsoft.com/office/drawing/2014/main" val="412943769"/>
                    </a:ext>
                  </a:extLst>
                </a:gridCol>
                <a:gridCol w="1844516">
                  <a:extLst>
                    <a:ext uri="{9D8B030D-6E8A-4147-A177-3AD203B41FA5}">
                      <a16:colId xmlns="" xmlns:a16="http://schemas.microsoft.com/office/drawing/2014/main" val="2894314184"/>
                    </a:ext>
                  </a:extLst>
                </a:gridCol>
                <a:gridCol w="1140857">
                  <a:extLst>
                    <a:ext uri="{9D8B030D-6E8A-4147-A177-3AD203B41FA5}">
                      <a16:colId xmlns="" xmlns:a16="http://schemas.microsoft.com/office/drawing/2014/main" val="40618474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溫室類型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基樁結構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梯型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70545295"/>
                  </a:ext>
                </a:extLst>
              </a:tr>
              <a:tr h="76220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圖示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8147658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WTG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7933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929325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5280342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SP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207293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7741611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6008589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BD875680-F498-4956-B77A-D023280C71D6}"/>
              </a:ext>
            </a:extLst>
          </p:cNvPr>
          <p:cNvSpPr txBox="1"/>
          <p:nvPr/>
        </p:nvSpPr>
        <p:spPr>
          <a:xfrm>
            <a:off x="3445648" y="965887"/>
            <a:ext cx="20345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30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基礎結構</a:t>
            </a:r>
            <a:endParaRPr lang="en-US" altLang="zh-TW" sz="30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55DF94E-5C88-4CAB-933E-BBD01613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1" y="1857457"/>
            <a:ext cx="1281794" cy="1198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77DA9FE2-A679-4C21-BF87-B5AD4BCF648E}"/>
              </a:ext>
            </a:extLst>
          </p:cNvPr>
          <p:cNvSpPr txBox="1"/>
          <p:nvPr/>
        </p:nvSpPr>
        <p:spPr>
          <a:xfrm>
            <a:off x="290310" y="1577320"/>
            <a:ext cx="527517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WTG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B17D9955-E5EB-4F83-B38E-AEA570C5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95" y="1841563"/>
            <a:ext cx="1390733" cy="12109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EF3117B-E101-46D8-B6D6-9337B2923DB4}"/>
              </a:ext>
            </a:extLst>
          </p:cNvPr>
          <p:cNvSpPr txBox="1"/>
          <p:nvPr/>
        </p:nvSpPr>
        <p:spPr>
          <a:xfrm>
            <a:off x="1572104" y="1588825"/>
            <a:ext cx="457176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5BDDFBAE-D197-44E5-89F7-E81F7B14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518" y="1846687"/>
            <a:ext cx="1274988" cy="121097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BF3F8D98-4DCB-4A61-BFC2-1101FFE216E1}"/>
              </a:ext>
            </a:extLst>
          </p:cNvPr>
          <p:cNvSpPr txBox="1"/>
          <p:nvPr/>
        </p:nvSpPr>
        <p:spPr>
          <a:xfrm>
            <a:off x="3020680" y="1558918"/>
            <a:ext cx="46679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82BAC87A-BA7C-4294-9821-4F483EC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246" y="1846687"/>
            <a:ext cx="1593296" cy="120585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3CA74A5F-BC10-4AF5-961F-2CFD45BE7A10}"/>
              </a:ext>
            </a:extLst>
          </p:cNvPr>
          <p:cNvSpPr txBox="1"/>
          <p:nvPr/>
        </p:nvSpPr>
        <p:spPr>
          <a:xfrm>
            <a:off x="4298990" y="1573504"/>
            <a:ext cx="35458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SP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FA237FB9-0204-4078-99D1-F82C6D97D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894" y="1830120"/>
            <a:ext cx="1545514" cy="12275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8CEC43C6-7E88-45B1-A454-AFF515B7D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91" y="1830120"/>
            <a:ext cx="1564101" cy="12275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E22BD369-C10B-4D19-830D-FE44EADE9D8E}"/>
              </a:ext>
            </a:extLst>
          </p:cNvPr>
          <p:cNvSpPr txBox="1"/>
          <p:nvPr/>
        </p:nvSpPr>
        <p:spPr>
          <a:xfrm>
            <a:off x="5977097" y="1564564"/>
            <a:ext cx="470000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B2C4F0B4-E0CA-4869-AC9F-6680F6F05C25}"/>
              </a:ext>
            </a:extLst>
          </p:cNvPr>
          <p:cNvSpPr txBox="1"/>
          <p:nvPr/>
        </p:nvSpPr>
        <p:spPr>
          <a:xfrm>
            <a:off x="7584598" y="1550688"/>
            <a:ext cx="479618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8ADC5A1B-97E4-4BEE-A1C5-DA6780B7FE46}"/>
              </a:ext>
            </a:extLst>
          </p:cNvPr>
          <p:cNvSpPr/>
          <p:nvPr/>
        </p:nvSpPr>
        <p:spPr>
          <a:xfrm>
            <a:off x="190722" y="2870608"/>
            <a:ext cx="1278490" cy="181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07B87015-B192-4168-9665-BD8E86DBD8BD}"/>
              </a:ext>
            </a:extLst>
          </p:cNvPr>
          <p:cNvSpPr/>
          <p:nvPr/>
        </p:nvSpPr>
        <p:spPr>
          <a:xfrm>
            <a:off x="1585886" y="2879827"/>
            <a:ext cx="1278490" cy="181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646F34AB-D131-4116-85FC-6145FC9BCD5E}"/>
              </a:ext>
            </a:extLst>
          </p:cNvPr>
          <p:cNvSpPr/>
          <p:nvPr/>
        </p:nvSpPr>
        <p:spPr>
          <a:xfrm>
            <a:off x="2969964" y="2870607"/>
            <a:ext cx="1278490" cy="181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16BDE08B-7989-4BC6-BF7B-D89FFFFE391A}"/>
              </a:ext>
            </a:extLst>
          </p:cNvPr>
          <p:cNvSpPr/>
          <p:nvPr/>
        </p:nvSpPr>
        <p:spPr>
          <a:xfrm>
            <a:off x="4292859" y="2775542"/>
            <a:ext cx="1579552" cy="276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566446A6-A274-4543-86B3-A841C0152D99}"/>
              </a:ext>
            </a:extLst>
          </p:cNvPr>
          <p:cNvSpPr/>
          <p:nvPr/>
        </p:nvSpPr>
        <p:spPr>
          <a:xfrm>
            <a:off x="5957340" y="2775542"/>
            <a:ext cx="1545515" cy="276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0229BFBF-285C-4505-BA81-020E5D9CA898}"/>
              </a:ext>
            </a:extLst>
          </p:cNvPr>
          <p:cNvSpPr/>
          <p:nvPr/>
        </p:nvSpPr>
        <p:spPr>
          <a:xfrm>
            <a:off x="7555852" y="2780668"/>
            <a:ext cx="1545515" cy="276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33D0E014-E9A5-4FFC-BE13-DA6C445C8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707" y="3182999"/>
            <a:ext cx="2136787" cy="16940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B220B1FE-0DBF-4D4F-9F90-5C265DBAE2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0681" y="3510968"/>
            <a:ext cx="947250" cy="67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AA86AD0C-00F9-453B-9276-EAD28E325E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8811" y="3182999"/>
          <a:ext cx="4044820" cy="2712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251">
                  <a:extLst>
                    <a:ext uri="{9D8B030D-6E8A-4147-A177-3AD203B41FA5}">
                      <a16:colId xmlns="" xmlns:a16="http://schemas.microsoft.com/office/drawing/2014/main" val="412943769"/>
                    </a:ext>
                  </a:extLst>
                </a:gridCol>
                <a:gridCol w="1422679">
                  <a:extLst>
                    <a:ext uri="{9D8B030D-6E8A-4147-A177-3AD203B41FA5}">
                      <a16:colId xmlns="" xmlns:a16="http://schemas.microsoft.com/office/drawing/2014/main" val="2894314184"/>
                    </a:ext>
                  </a:extLst>
                </a:gridCol>
                <a:gridCol w="879945">
                  <a:extLst>
                    <a:ext uri="{9D8B030D-6E8A-4147-A177-3AD203B41FA5}">
                      <a16:colId xmlns="" xmlns:a16="http://schemas.microsoft.com/office/drawing/2014/main" val="4061847461"/>
                    </a:ext>
                  </a:extLst>
                </a:gridCol>
                <a:gridCol w="879945">
                  <a:extLst>
                    <a:ext uri="{9D8B030D-6E8A-4147-A177-3AD203B41FA5}">
                      <a16:colId xmlns="" xmlns:a16="http://schemas.microsoft.com/office/drawing/2014/main" val="93339766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溫室類型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主體結構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T</a:t>
                      </a:r>
                      <a:r>
                        <a:rPr lang="zh-TW" altLang="en-US" sz="1000" dirty="0"/>
                        <a:t>字型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/>
                        <a:t>十字型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70545295"/>
                  </a:ext>
                </a:extLst>
              </a:tr>
              <a:tr h="76220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圖示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8147658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WTG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7933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929325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5280342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SP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207293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7741611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6008589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BD875680-F498-4956-B77A-D023280C71D6}"/>
              </a:ext>
            </a:extLst>
          </p:cNvPr>
          <p:cNvSpPr txBox="1"/>
          <p:nvPr/>
        </p:nvSpPr>
        <p:spPr>
          <a:xfrm>
            <a:off x="3445648" y="965887"/>
            <a:ext cx="20345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主體結構</a:t>
            </a:r>
            <a:endParaRPr lang="en-US" altLang="zh-TW" sz="30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55DF94E-5C88-4CAB-933E-BBD01613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1" y="1857457"/>
            <a:ext cx="1281794" cy="1198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77DA9FE2-A679-4C21-BF87-B5AD4BCF648E}"/>
              </a:ext>
            </a:extLst>
          </p:cNvPr>
          <p:cNvSpPr txBox="1"/>
          <p:nvPr/>
        </p:nvSpPr>
        <p:spPr>
          <a:xfrm>
            <a:off x="290310" y="1577320"/>
            <a:ext cx="527517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WTG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B17D9955-E5EB-4F83-B38E-AEA570C5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95" y="1841563"/>
            <a:ext cx="1390733" cy="12109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EF3117B-E101-46D8-B6D6-9337B2923DB4}"/>
              </a:ext>
            </a:extLst>
          </p:cNvPr>
          <p:cNvSpPr txBox="1"/>
          <p:nvPr/>
        </p:nvSpPr>
        <p:spPr>
          <a:xfrm>
            <a:off x="1572104" y="1588825"/>
            <a:ext cx="457176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5BDDFBAE-D197-44E5-89F7-E81F7B14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518" y="1846687"/>
            <a:ext cx="1274988" cy="121097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BF3F8D98-4DCB-4A61-BFC2-1101FFE216E1}"/>
              </a:ext>
            </a:extLst>
          </p:cNvPr>
          <p:cNvSpPr txBox="1"/>
          <p:nvPr/>
        </p:nvSpPr>
        <p:spPr>
          <a:xfrm>
            <a:off x="3020680" y="1558918"/>
            <a:ext cx="46679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82BAC87A-BA7C-4294-9821-4F483EC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246" y="1846687"/>
            <a:ext cx="1593296" cy="120585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3CA74A5F-BC10-4AF5-961F-2CFD45BE7A10}"/>
              </a:ext>
            </a:extLst>
          </p:cNvPr>
          <p:cNvSpPr txBox="1"/>
          <p:nvPr/>
        </p:nvSpPr>
        <p:spPr>
          <a:xfrm>
            <a:off x="4298990" y="1573504"/>
            <a:ext cx="35458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SP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FA237FB9-0204-4078-99D1-F82C6D97D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894" y="1830120"/>
            <a:ext cx="1545514" cy="12275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8CEC43C6-7E88-45B1-A454-AFF515B7D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91" y="1830120"/>
            <a:ext cx="1564101" cy="12275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E22BD369-C10B-4D19-830D-FE44EADE9D8E}"/>
              </a:ext>
            </a:extLst>
          </p:cNvPr>
          <p:cNvSpPr txBox="1"/>
          <p:nvPr/>
        </p:nvSpPr>
        <p:spPr>
          <a:xfrm>
            <a:off x="5977097" y="1564564"/>
            <a:ext cx="470000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B2C4F0B4-E0CA-4869-AC9F-6680F6F05C25}"/>
              </a:ext>
            </a:extLst>
          </p:cNvPr>
          <p:cNvSpPr txBox="1"/>
          <p:nvPr/>
        </p:nvSpPr>
        <p:spPr>
          <a:xfrm>
            <a:off x="7584598" y="1550688"/>
            <a:ext cx="479618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024312E6-FDDD-4249-99B0-0F323B994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480" y="3522114"/>
            <a:ext cx="652076" cy="62714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0943F5AE-617A-49B6-BE1E-3693414EF1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0802" y="3522113"/>
            <a:ext cx="581105" cy="62714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2E3E5615-1681-4246-914B-AE86BFFF737F}"/>
              </a:ext>
            </a:extLst>
          </p:cNvPr>
          <p:cNvSpPr/>
          <p:nvPr/>
        </p:nvSpPr>
        <p:spPr>
          <a:xfrm>
            <a:off x="284910" y="2443893"/>
            <a:ext cx="1149596" cy="44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1B149CF3-3266-494D-8ABD-FAA20A10CF37}"/>
              </a:ext>
            </a:extLst>
          </p:cNvPr>
          <p:cNvSpPr/>
          <p:nvPr/>
        </p:nvSpPr>
        <p:spPr>
          <a:xfrm>
            <a:off x="1608715" y="2443892"/>
            <a:ext cx="1289704" cy="44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9CB6A602-60F7-4977-9489-1548DABB82B9}"/>
              </a:ext>
            </a:extLst>
          </p:cNvPr>
          <p:cNvSpPr/>
          <p:nvPr/>
        </p:nvSpPr>
        <p:spPr>
          <a:xfrm>
            <a:off x="2999449" y="2449614"/>
            <a:ext cx="1225061" cy="44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52589A72-8E19-460C-939D-3D62DF500411}"/>
              </a:ext>
            </a:extLst>
          </p:cNvPr>
          <p:cNvSpPr/>
          <p:nvPr/>
        </p:nvSpPr>
        <p:spPr>
          <a:xfrm>
            <a:off x="4355985" y="2349995"/>
            <a:ext cx="1470170" cy="44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FE22F7FD-8567-47BF-AA78-2C06A664586D}"/>
              </a:ext>
            </a:extLst>
          </p:cNvPr>
          <p:cNvSpPr/>
          <p:nvPr/>
        </p:nvSpPr>
        <p:spPr>
          <a:xfrm>
            <a:off x="5972796" y="2349995"/>
            <a:ext cx="1470170" cy="44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78AD89E6-AB59-406F-8BC8-D81E4989B711}"/>
              </a:ext>
            </a:extLst>
          </p:cNvPr>
          <p:cNvSpPr/>
          <p:nvPr/>
        </p:nvSpPr>
        <p:spPr>
          <a:xfrm>
            <a:off x="7584598" y="2349995"/>
            <a:ext cx="1470170" cy="44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2436E8BC-D077-44D6-9D8F-E31B01E87B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5332" y="4615209"/>
            <a:ext cx="1333121" cy="1276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="" xmlns:a16="http://schemas.microsoft.com/office/drawing/2014/main" id="{69E0CE11-54F4-43D1-93F5-D59645F754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5333" y="3182999"/>
            <a:ext cx="1333120" cy="1374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0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0D75E0B2-0668-4AB2-B9AE-31417261607D}"/>
              </a:ext>
            </a:extLst>
          </p:cNvPr>
          <p:cNvSpPr txBox="1"/>
          <p:nvPr/>
        </p:nvSpPr>
        <p:spPr>
          <a:xfrm>
            <a:off x="2288360" y="965887"/>
            <a:ext cx="44165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TW" altLang="en-US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主體結構尺寸及樣式差異</a:t>
            </a:r>
            <a:endParaRPr lang="en-US" altLang="zh-TW" sz="30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3A94580-35C5-4C97-9F4C-2430DD69E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332" y="1432509"/>
            <a:ext cx="3559175" cy="21957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57BF730F-B057-4332-9310-7D2E5C888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3723094"/>
            <a:ext cx="3071813" cy="21900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AA93ED2F-9545-4A38-B938-8B601BE6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332" y="3723095"/>
            <a:ext cx="3921919" cy="218560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8343E2E3-47ED-49C4-8C53-3A6809E4BF10}"/>
              </a:ext>
            </a:extLst>
          </p:cNvPr>
          <p:cNvSpPr txBox="1"/>
          <p:nvPr/>
        </p:nvSpPr>
        <p:spPr>
          <a:xfrm>
            <a:off x="3793331" y="3351291"/>
            <a:ext cx="457176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8E51A120-4B8A-4DC3-8477-59F32F197765}"/>
              </a:ext>
            </a:extLst>
          </p:cNvPr>
          <p:cNvSpPr txBox="1"/>
          <p:nvPr/>
        </p:nvSpPr>
        <p:spPr>
          <a:xfrm>
            <a:off x="485775" y="5619837"/>
            <a:ext cx="87857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WTG_640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2D566726-EEB5-4B9F-87A1-21FE3D8D0937}"/>
              </a:ext>
            </a:extLst>
          </p:cNvPr>
          <p:cNvSpPr txBox="1"/>
          <p:nvPr/>
        </p:nvSpPr>
        <p:spPr>
          <a:xfrm>
            <a:off x="3788137" y="5631700"/>
            <a:ext cx="87857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WTG_960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059E8605-4C54-48EA-83C4-0797190D03B8}"/>
              </a:ext>
            </a:extLst>
          </p:cNvPr>
          <p:cNvSpPr txBox="1"/>
          <p:nvPr/>
        </p:nvSpPr>
        <p:spPr>
          <a:xfrm>
            <a:off x="244294" y="1571202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TW" altLang="en-US" sz="1350" dirty="0">
                <a:solidFill>
                  <a:prstClr val="black"/>
                </a:solidFill>
              </a:rPr>
              <a:t>在進行模擬之前，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defTabSz="685800"/>
            <a:r>
              <a:rPr lang="zh-TW" altLang="en-US" sz="1350" dirty="0">
                <a:solidFill>
                  <a:prstClr val="black"/>
                </a:solidFill>
              </a:rPr>
              <a:t>須先把各主體結構進行繪製，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defTabSz="685800"/>
            <a:r>
              <a:rPr lang="zh-TW" altLang="en-US" sz="1350" dirty="0">
                <a:solidFill>
                  <a:prstClr val="black"/>
                </a:solidFill>
              </a:rPr>
              <a:t>各結構之長寬高及樣式皆不一樣，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defTabSz="685800"/>
            <a:r>
              <a:rPr lang="zh-TW" altLang="en-US" sz="1350" dirty="0">
                <a:solidFill>
                  <a:prstClr val="black"/>
                </a:solidFill>
              </a:rPr>
              <a:t>但使用之連接件是相同的。</a:t>
            </a:r>
          </a:p>
        </p:txBody>
      </p:sp>
    </p:spTree>
    <p:extLst>
      <p:ext uri="{BB962C8B-B14F-4D97-AF65-F5344CB8AC3E}">
        <p14:creationId xmlns:p14="http://schemas.microsoft.com/office/powerpoint/2010/main" val="6568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F5F9DDC7-CE31-4A9F-B59D-8FD0A0B2882D}"/>
              </a:ext>
            </a:extLst>
          </p:cNvPr>
          <p:cNvSpPr txBox="1"/>
          <p:nvPr/>
        </p:nvSpPr>
        <p:spPr>
          <a:xfrm>
            <a:off x="2665865" y="991054"/>
            <a:ext cx="33687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WTG</a:t>
            </a:r>
            <a:r>
              <a:rPr lang="zh-TW" altLang="en-US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主體結構設計</a:t>
            </a:r>
            <a:endParaRPr lang="en-US" altLang="zh-TW" sz="30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16F8DB9-18D3-41C5-B08C-6ACDC4C8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5" y="1994907"/>
            <a:ext cx="3378083" cy="28681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E935FFCA-F5C5-4A74-BD38-DD7F29107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06" y="1994907"/>
            <a:ext cx="5100799" cy="29707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1BF339EF-2AB3-4D43-93D7-937322C3F0BB}"/>
              </a:ext>
            </a:extLst>
          </p:cNvPr>
          <p:cNvSpPr txBox="1"/>
          <p:nvPr/>
        </p:nvSpPr>
        <p:spPr>
          <a:xfrm>
            <a:off x="1638614" y="4863090"/>
            <a:ext cx="87857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WTG_640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664A0387-9772-468E-9A24-C78DD0633CB2}"/>
              </a:ext>
            </a:extLst>
          </p:cNvPr>
          <p:cNvSpPr txBox="1"/>
          <p:nvPr/>
        </p:nvSpPr>
        <p:spPr>
          <a:xfrm>
            <a:off x="5988024" y="4863090"/>
            <a:ext cx="87857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WTG_960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1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383632" y="2620106"/>
            <a:ext cx="5931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二、智慧化溫室微環境控制</a:t>
            </a:r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系統</a:t>
            </a:r>
            <a:endParaRPr lang="zh-TW" altLang="en-US" sz="32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956624" y="5466139"/>
            <a:ext cx="1257996" cy="3849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遮雨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1769155" y="4669963"/>
            <a:ext cx="980194" cy="88670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遮雨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96050" y="6438101"/>
            <a:ext cx="2568484" cy="365125"/>
          </a:xfrm>
        </p:spPr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108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591051" y="1041869"/>
            <a:ext cx="1458111" cy="5429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糧食穩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定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7591051" y="421290"/>
            <a:ext cx="1467635" cy="5429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食品安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</a:t>
            </a:r>
          </a:p>
        </p:txBody>
      </p:sp>
      <p:sp>
        <p:nvSpPr>
          <p:cNvPr id="3" name="矩形 2"/>
          <p:cNvSpPr/>
          <p:nvPr/>
        </p:nvSpPr>
        <p:spPr>
          <a:xfrm>
            <a:off x="182923" y="1090521"/>
            <a:ext cx="1321175" cy="417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酷熱嚴寒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82922" y="1598093"/>
            <a:ext cx="1321175" cy="436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颱風暴雨</a:t>
            </a:r>
            <a:endParaRPr lang="en-US" altLang="zh-TW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2921" y="2176440"/>
            <a:ext cx="1321175" cy="424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廢氣洪水</a:t>
            </a:r>
            <a:endParaRPr lang="en-US" altLang="zh-TW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238693" y="647195"/>
            <a:ext cx="1209630" cy="3860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氣候變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遷</a:t>
            </a:r>
          </a:p>
        </p:txBody>
      </p:sp>
      <p:sp>
        <p:nvSpPr>
          <p:cNvPr id="53" name="圓角矩形 52"/>
          <p:cNvSpPr/>
          <p:nvPr/>
        </p:nvSpPr>
        <p:spPr>
          <a:xfrm>
            <a:off x="254075" y="3229304"/>
            <a:ext cx="1186972" cy="3503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人為因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素</a:t>
            </a:r>
          </a:p>
        </p:txBody>
      </p:sp>
      <p:sp>
        <p:nvSpPr>
          <p:cNvPr id="55" name="矩形 54"/>
          <p:cNvSpPr/>
          <p:nvPr/>
        </p:nvSpPr>
        <p:spPr>
          <a:xfrm>
            <a:off x="120742" y="3622623"/>
            <a:ext cx="1336828" cy="417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抗生素用藥</a:t>
            </a:r>
            <a:endParaRPr lang="zh-TW" altLang="en-US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0741" y="4130195"/>
            <a:ext cx="1336829" cy="436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交叉感</a:t>
            </a:r>
            <a:r>
              <a:rPr lang="zh-TW" altLang="en-US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染</a:t>
            </a:r>
            <a:endParaRPr lang="en-US" altLang="zh-TW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20740" y="4689492"/>
            <a:ext cx="1336830" cy="424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苗感染</a:t>
            </a:r>
            <a:endParaRPr lang="en-US" altLang="zh-TW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1629253" y="728092"/>
            <a:ext cx="19051" cy="5280227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171450" y="6012658"/>
            <a:ext cx="8715375" cy="5580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3014050" y="4843590"/>
            <a:ext cx="1257996" cy="3849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遮陽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716412" y="4150184"/>
            <a:ext cx="1257996" cy="3849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防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寒</a:t>
            </a:r>
          </a:p>
        </p:txBody>
      </p:sp>
      <p:sp>
        <p:nvSpPr>
          <p:cNvPr id="61" name="矩形 60"/>
          <p:cNvSpPr/>
          <p:nvPr/>
        </p:nvSpPr>
        <p:spPr>
          <a:xfrm>
            <a:off x="4345410" y="3431004"/>
            <a:ext cx="1257996" cy="3849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環控</a:t>
            </a:r>
          </a:p>
        </p:txBody>
      </p:sp>
      <p:sp>
        <p:nvSpPr>
          <p:cNvPr id="62" name="矩形 61"/>
          <p:cNvSpPr/>
          <p:nvPr/>
        </p:nvSpPr>
        <p:spPr>
          <a:xfrm>
            <a:off x="4974407" y="2688190"/>
            <a:ext cx="1257996" cy="3849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防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颱</a:t>
            </a:r>
          </a:p>
        </p:txBody>
      </p:sp>
      <p:sp>
        <p:nvSpPr>
          <p:cNvPr id="63" name="矩形 62"/>
          <p:cNvSpPr/>
          <p:nvPr/>
        </p:nvSpPr>
        <p:spPr>
          <a:xfrm>
            <a:off x="5413740" y="2000802"/>
            <a:ext cx="1257996" cy="3849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防洪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65552" y="1288928"/>
            <a:ext cx="1257996" cy="3849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防疫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5" name="向上箭號 64"/>
          <p:cNvSpPr/>
          <p:nvPr/>
        </p:nvSpPr>
        <p:spPr>
          <a:xfrm rot="3662252">
            <a:off x="2929462" y="5153734"/>
            <a:ext cx="319742" cy="3856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6" name="向上箭號 65"/>
          <p:cNvSpPr/>
          <p:nvPr/>
        </p:nvSpPr>
        <p:spPr>
          <a:xfrm rot="3662252">
            <a:off x="3802678" y="4507997"/>
            <a:ext cx="319742" cy="3856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7" name="向上箭號 66"/>
          <p:cNvSpPr/>
          <p:nvPr/>
        </p:nvSpPr>
        <p:spPr>
          <a:xfrm rot="3662252">
            <a:off x="4431677" y="3791267"/>
            <a:ext cx="319742" cy="3856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8" name="向上箭號 67"/>
          <p:cNvSpPr/>
          <p:nvPr/>
        </p:nvSpPr>
        <p:spPr>
          <a:xfrm rot="3662252">
            <a:off x="5060674" y="3073031"/>
            <a:ext cx="319742" cy="3856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9" name="向上箭號 68"/>
          <p:cNvSpPr/>
          <p:nvPr/>
        </p:nvSpPr>
        <p:spPr>
          <a:xfrm rot="3662252">
            <a:off x="5636729" y="2304989"/>
            <a:ext cx="319742" cy="3856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0" name="向上箭號 69"/>
          <p:cNvSpPr/>
          <p:nvPr/>
        </p:nvSpPr>
        <p:spPr>
          <a:xfrm rot="3662252">
            <a:off x="6130945" y="1673040"/>
            <a:ext cx="319742" cy="3856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1" name="圓角矩形 70"/>
          <p:cNvSpPr/>
          <p:nvPr/>
        </p:nvSpPr>
        <p:spPr>
          <a:xfrm>
            <a:off x="7575360" y="1662448"/>
            <a:ext cx="1458111" cy="5429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科技農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業</a:t>
            </a:r>
          </a:p>
        </p:txBody>
      </p:sp>
      <p:sp>
        <p:nvSpPr>
          <p:cNvPr id="72" name="矩形 71"/>
          <p:cNvSpPr/>
          <p:nvPr/>
        </p:nvSpPr>
        <p:spPr>
          <a:xfrm>
            <a:off x="6429374" y="608151"/>
            <a:ext cx="1094821" cy="3941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管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理</a:t>
            </a:r>
          </a:p>
        </p:txBody>
      </p:sp>
      <p:sp>
        <p:nvSpPr>
          <p:cNvPr id="73" name="向上箭號 72"/>
          <p:cNvSpPr/>
          <p:nvPr/>
        </p:nvSpPr>
        <p:spPr>
          <a:xfrm rot="3662252">
            <a:off x="6642886" y="966512"/>
            <a:ext cx="319742" cy="3856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4" name="圓角矩形 73"/>
          <p:cNvSpPr/>
          <p:nvPr/>
        </p:nvSpPr>
        <p:spPr>
          <a:xfrm>
            <a:off x="7575360" y="2306399"/>
            <a:ext cx="1458111" cy="5429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工業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創</a:t>
            </a:r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值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2454787" y="4043498"/>
            <a:ext cx="947913" cy="9552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遮陽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棚</a:t>
            </a:r>
          </a:p>
        </p:txBody>
      </p:sp>
      <p:sp>
        <p:nvSpPr>
          <p:cNvPr id="76" name="橢圓 75"/>
          <p:cNvSpPr/>
          <p:nvPr/>
        </p:nvSpPr>
        <p:spPr>
          <a:xfrm>
            <a:off x="3073627" y="3528064"/>
            <a:ext cx="947913" cy="95525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簡易</a:t>
            </a:r>
            <a:endParaRPr lang="en-US" altLang="zh-TW" b="1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7" name="橢圓 76"/>
          <p:cNvSpPr/>
          <p:nvPr/>
        </p:nvSpPr>
        <p:spPr>
          <a:xfrm>
            <a:off x="4987790" y="3827156"/>
            <a:ext cx="947913" cy="9552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加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</a:t>
            </a:r>
          </a:p>
        </p:txBody>
      </p:sp>
      <p:sp>
        <p:nvSpPr>
          <p:cNvPr id="78" name="橢圓 77"/>
          <p:cNvSpPr/>
          <p:nvPr/>
        </p:nvSpPr>
        <p:spPr>
          <a:xfrm>
            <a:off x="5646686" y="3111112"/>
            <a:ext cx="947913" cy="9552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降</a:t>
            </a:r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9" name="橢圓 78"/>
          <p:cNvSpPr/>
          <p:nvPr/>
        </p:nvSpPr>
        <p:spPr>
          <a:xfrm>
            <a:off x="3697046" y="2872955"/>
            <a:ext cx="947913" cy="95525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環控</a:t>
            </a:r>
            <a:endParaRPr lang="en-US" altLang="zh-TW" b="1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0" name="橢圓 79"/>
          <p:cNvSpPr/>
          <p:nvPr/>
        </p:nvSpPr>
        <p:spPr>
          <a:xfrm>
            <a:off x="4307676" y="2287651"/>
            <a:ext cx="947913" cy="955256"/>
          </a:xfrm>
          <a:prstGeom prst="ellipse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防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颱</a:t>
            </a:r>
            <a:endParaRPr lang="en-US" altLang="zh-TW" b="1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4895484" y="1571948"/>
            <a:ext cx="947913" cy="955256"/>
          </a:xfrm>
          <a:prstGeom prst="ellipse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防災</a:t>
            </a:r>
            <a:endParaRPr lang="en-US" altLang="zh-TW" b="1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2" name="橢圓 81"/>
          <p:cNvSpPr/>
          <p:nvPr/>
        </p:nvSpPr>
        <p:spPr>
          <a:xfrm>
            <a:off x="5316475" y="888022"/>
            <a:ext cx="947913" cy="95525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防疫</a:t>
            </a:r>
            <a:endParaRPr lang="en-US" altLang="zh-TW" b="1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3" name="橢圓 82"/>
          <p:cNvSpPr/>
          <p:nvPr/>
        </p:nvSpPr>
        <p:spPr>
          <a:xfrm>
            <a:off x="5768287" y="204095"/>
            <a:ext cx="947913" cy="95525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智慧</a:t>
            </a:r>
            <a:endParaRPr lang="en-US" altLang="zh-TW" b="1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4" name="橢圓 83"/>
          <p:cNvSpPr/>
          <p:nvPr/>
        </p:nvSpPr>
        <p:spPr>
          <a:xfrm>
            <a:off x="1228485" y="5456063"/>
            <a:ext cx="980194" cy="88670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然農業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71850" y="2306399"/>
            <a:ext cx="313915" cy="164499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技術項目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255589" y="6093053"/>
            <a:ext cx="2221456" cy="4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技術發展歷程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976288" y="6105088"/>
            <a:ext cx="2221456" cy="4040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環境負荷項目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9" name="向下箭號 88"/>
          <p:cNvSpPr/>
          <p:nvPr/>
        </p:nvSpPr>
        <p:spPr>
          <a:xfrm>
            <a:off x="695325" y="2721188"/>
            <a:ext cx="333375" cy="46651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0" name="向下箭號 89"/>
          <p:cNvSpPr/>
          <p:nvPr/>
        </p:nvSpPr>
        <p:spPr>
          <a:xfrm rot="20320015">
            <a:off x="1039504" y="5261883"/>
            <a:ext cx="333375" cy="46651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91" name="圖片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45" y="4048477"/>
            <a:ext cx="3030389" cy="1982073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68" y="246826"/>
            <a:ext cx="3102804" cy="195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109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30" y="1507884"/>
            <a:ext cx="8845770" cy="368993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5380377"/>
            <a:ext cx="8515350" cy="1158536"/>
          </a:xfrm>
          <a:prstGeom prst="rect">
            <a:avLst/>
          </a:prstGeom>
        </p:spPr>
      </p:pic>
      <p:sp>
        <p:nvSpPr>
          <p:cNvPr id="39" name="Rectangle 2"/>
          <p:cNvSpPr txBox="1">
            <a:spLocks noChangeArrowheads="1"/>
          </p:cNvSpPr>
          <p:nvPr/>
        </p:nvSpPr>
        <p:spPr bwMode="auto">
          <a:xfrm>
            <a:off x="-10300766" y="516490"/>
            <a:ext cx="291623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微環境監測控制技術</a:t>
            </a: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xmlns="" id="{09C562F2-DF12-429E-8D1C-9923C3E29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68" y="133350"/>
            <a:ext cx="2520031" cy="2078848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60201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1F21C6-4AF9-4FE8-BD33-F395B3A0889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3660" y="4406045"/>
            <a:ext cx="3550094" cy="677173"/>
            <a:chOff x="4105" y="1360"/>
            <a:chExt cx="1213" cy="190"/>
          </a:xfrm>
        </p:grpSpPr>
        <p:sp>
          <p:nvSpPr>
            <p:cNvPr id="4" name="Rectangle 24"/>
            <p:cNvSpPr>
              <a:spLocks noChangeArrowheads="1"/>
            </p:cNvSpPr>
            <p:nvPr/>
          </p:nvSpPr>
          <p:spPr bwMode="auto">
            <a:xfrm>
              <a:off x="4105" y="1525"/>
              <a:ext cx="1104" cy="25"/>
            </a:xfrm>
            <a:prstGeom prst="rect">
              <a:avLst/>
            </a:prstGeom>
            <a:solidFill>
              <a:srgbClr val="C0C0C0"/>
            </a:solidFill>
            <a:ln w="9525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5" name="Rectangle 25"/>
            <p:cNvSpPr>
              <a:spLocks noChangeArrowheads="1"/>
            </p:cNvSpPr>
            <p:nvPr/>
          </p:nvSpPr>
          <p:spPr bwMode="auto">
            <a:xfrm>
              <a:off x="4113" y="1434"/>
              <a:ext cx="1104" cy="96"/>
            </a:xfrm>
            <a:prstGeom prst="rect">
              <a:avLst/>
            </a:prstGeom>
            <a:solidFill>
              <a:srgbClr val="808080"/>
            </a:solidFill>
            <a:ln w="9525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887400" prstMaterial="legacyMetal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6" name="Rectangle 26"/>
            <p:cNvSpPr>
              <a:spLocks noChangeArrowheads="1"/>
            </p:cNvSpPr>
            <p:nvPr/>
          </p:nvSpPr>
          <p:spPr bwMode="auto">
            <a:xfrm>
              <a:off x="4105" y="1413"/>
              <a:ext cx="1104" cy="25"/>
            </a:xfrm>
            <a:prstGeom prst="rect">
              <a:avLst/>
            </a:prstGeom>
            <a:solidFill>
              <a:srgbClr val="C0C0C0"/>
            </a:solidFill>
            <a:ln w="9525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7" name="Oval 27"/>
            <p:cNvSpPr>
              <a:spLocks noChangeArrowheads="1"/>
            </p:cNvSpPr>
            <p:nvPr/>
          </p:nvSpPr>
          <p:spPr bwMode="auto">
            <a:xfrm>
              <a:off x="4128" y="1488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28"/>
            <p:cNvSpPr>
              <a:spLocks noChangeArrowheads="1"/>
            </p:cNvSpPr>
            <p:nvPr/>
          </p:nvSpPr>
          <p:spPr bwMode="auto">
            <a:xfrm>
              <a:off x="4176" y="1455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29"/>
            <p:cNvSpPr>
              <a:spLocks noChangeArrowheads="1"/>
            </p:cNvSpPr>
            <p:nvPr/>
          </p:nvSpPr>
          <p:spPr bwMode="auto">
            <a:xfrm>
              <a:off x="4252" y="1501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30"/>
            <p:cNvSpPr>
              <a:spLocks noChangeArrowheads="1"/>
            </p:cNvSpPr>
            <p:nvPr/>
          </p:nvSpPr>
          <p:spPr bwMode="auto">
            <a:xfrm>
              <a:off x="4272" y="1447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31"/>
            <p:cNvSpPr>
              <a:spLocks noChangeArrowheads="1"/>
            </p:cNvSpPr>
            <p:nvPr/>
          </p:nvSpPr>
          <p:spPr bwMode="auto">
            <a:xfrm>
              <a:off x="4967" y="1434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32"/>
            <p:cNvSpPr>
              <a:spLocks noChangeArrowheads="1"/>
            </p:cNvSpPr>
            <p:nvPr/>
          </p:nvSpPr>
          <p:spPr bwMode="auto">
            <a:xfrm>
              <a:off x="4444" y="1485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33"/>
            <p:cNvSpPr>
              <a:spLocks noChangeArrowheads="1"/>
            </p:cNvSpPr>
            <p:nvPr/>
          </p:nvSpPr>
          <p:spPr bwMode="auto">
            <a:xfrm>
              <a:off x="5092" y="1481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34"/>
            <p:cNvSpPr>
              <a:spLocks noChangeArrowheads="1"/>
            </p:cNvSpPr>
            <p:nvPr/>
          </p:nvSpPr>
          <p:spPr bwMode="auto">
            <a:xfrm>
              <a:off x="4512" y="1488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35"/>
            <p:cNvSpPr>
              <a:spLocks noChangeArrowheads="1"/>
            </p:cNvSpPr>
            <p:nvPr/>
          </p:nvSpPr>
          <p:spPr bwMode="auto">
            <a:xfrm>
              <a:off x="4671" y="1474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36"/>
            <p:cNvSpPr>
              <a:spLocks noChangeArrowheads="1"/>
            </p:cNvSpPr>
            <p:nvPr/>
          </p:nvSpPr>
          <p:spPr bwMode="auto">
            <a:xfrm>
              <a:off x="4860" y="1443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37"/>
            <p:cNvSpPr>
              <a:spLocks noChangeArrowheads="1"/>
            </p:cNvSpPr>
            <p:nvPr/>
          </p:nvSpPr>
          <p:spPr bwMode="auto">
            <a:xfrm>
              <a:off x="4911" y="1478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38"/>
            <p:cNvSpPr>
              <a:spLocks noChangeArrowheads="1"/>
            </p:cNvSpPr>
            <p:nvPr/>
          </p:nvSpPr>
          <p:spPr bwMode="auto">
            <a:xfrm>
              <a:off x="4391" y="1463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39"/>
            <p:cNvSpPr>
              <a:spLocks noChangeArrowheads="1"/>
            </p:cNvSpPr>
            <p:nvPr/>
          </p:nvSpPr>
          <p:spPr bwMode="auto">
            <a:xfrm>
              <a:off x="4608" y="1488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40"/>
            <p:cNvSpPr>
              <a:spLocks noChangeArrowheads="1"/>
            </p:cNvSpPr>
            <p:nvPr/>
          </p:nvSpPr>
          <p:spPr bwMode="auto">
            <a:xfrm>
              <a:off x="4760" y="1463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41"/>
            <p:cNvSpPr>
              <a:spLocks noChangeArrowheads="1"/>
            </p:cNvSpPr>
            <p:nvPr/>
          </p:nvSpPr>
          <p:spPr bwMode="auto">
            <a:xfrm>
              <a:off x="4342" y="1500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42"/>
            <p:cNvSpPr>
              <a:spLocks noChangeArrowheads="1"/>
            </p:cNvSpPr>
            <p:nvPr/>
          </p:nvSpPr>
          <p:spPr bwMode="auto">
            <a:xfrm>
              <a:off x="4805" y="1485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43"/>
            <p:cNvSpPr>
              <a:spLocks noChangeArrowheads="1"/>
            </p:cNvSpPr>
            <p:nvPr/>
          </p:nvSpPr>
          <p:spPr bwMode="auto">
            <a:xfrm>
              <a:off x="5036" y="1469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44"/>
            <p:cNvSpPr>
              <a:spLocks noChangeArrowheads="1"/>
            </p:cNvSpPr>
            <p:nvPr/>
          </p:nvSpPr>
          <p:spPr bwMode="auto">
            <a:xfrm>
              <a:off x="5284" y="1360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45"/>
            <p:cNvSpPr>
              <a:spLocks noChangeArrowheads="1"/>
            </p:cNvSpPr>
            <p:nvPr/>
          </p:nvSpPr>
          <p:spPr bwMode="auto">
            <a:xfrm>
              <a:off x="5232" y="1440"/>
              <a:ext cx="34" cy="34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kern="0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6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60" y="5146656"/>
            <a:ext cx="3685975" cy="1041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45" y="4744830"/>
            <a:ext cx="2088536" cy="14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98" y="3501009"/>
            <a:ext cx="3254497" cy="78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9288" r="9838" b="13382"/>
          <a:stretch/>
        </p:blipFill>
        <p:spPr>
          <a:xfrm>
            <a:off x="5123024" y="3579418"/>
            <a:ext cx="1143081" cy="1053444"/>
          </a:xfrm>
          <a:prstGeom prst="rect">
            <a:avLst/>
          </a:prstGeom>
        </p:spPr>
      </p:pic>
      <p:pic>
        <p:nvPicPr>
          <p:cNvPr id="31" name="Picture 9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70" y="1411506"/>
            <a:ext cx="4352511" cy="33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4" descr="IMG_026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-767" r="9390" b="767"/>
          <a:stretch/>
        </p:blipFill>
        <p:spPr bwMode="auto">
          <a:xfrm>
            <a:off x="506673" y="1450567"/>
            <a:ext cx="3975113" cy="163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2609259" y="320027"/>
            <a:ext cx="4194686" cy="818091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800" b="1" u="sng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Verdana" panose="020B0604030504040204" pitchFamily="34" charset="0"/>
              </a:rPr>
              <a:t>(2).</a:t>
            </a:r>
            <a:r>
              <a:rPr kumimoji="1" lang="zh-TW" altLang="en-US" sz="2800" b="1" u="sng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Verdana" panose="020B0604030504040204" pitchFamily="34" charset="0"/>
              </a:rPr>
              <a:t>金屬橡膠複合材</a:t>
            </a:r>
            <a:r>
              <a:rPr kumimoji="1" lang="zh-TW" altLang="en-US" sz="2800" b="1" u="sng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Verdana" panose="020B0604030504040204" pitchFamily="34" charset="0"/>
              </a:rPr>
              <a:t>料</a:t>
            </a:r>
            <a:endParaRPr kumimoji="1" lang="en-US" altLang="zh-TW" sz="2800" b="1" u="sng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Verdana" panose="020B0604030504040204" pitchFamily="34" charset="0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4575690" y="3033135"/>
            <a:ext cx="4316791" cy="395865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4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Verdana" panose="020B0604030504040204" pitchFamily="34" charset="0"/>
              </a:rPr>
              <a:t>金屬橡膠複合華</a:t>
            </a:r>
            <a:r>
              <a:rPr kumimoji="1" lang="zh-TW" altLang="en-US" sz="24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Verdana" panose="020B0604030504040204" pitchFamily="34" charset="0"/>
              </a:rPr>
              <a:t>司</a:t>
            </a: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9288" r="9838" b="13382"/>
          <a:stretch/>
        </p:blipFill>
        <p:spPr>
          <a:xfrm>
            <a:off x="4595860" y="4809127"/>
            <a:ext cx="2023483" cy="1351385"/>
          </a:xfrm>
          <a:prstGeom prst="rect">
            <a:avLst/>
          </a:prstGeom>
        </p:spPr>
      </p:pic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4617082" y="6245225"/>
            <a:ext cx="4215811" cy="37271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4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Verdana" panose="020B0604030504040204" pitchFamily="34" charset="0"/>
              </a:rPr>
              <a:t>金屬橡膠複合型</a:t>
            </a:r>
            <a:r>
              <a:rPr kumimoji="1" lang="zh-TW" altLang="en-US" sz="24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Verdana" panose="020B0604030504040204" pitchFamily="34" charset="0"/>
              </a:rPr>
              <a:t>材</a:t>
            </a:r>
            <a:endParaRPr kumimoji="1" lang="en-US" altLang="zh-TW" sz="2400" b="1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Verdana" panose="020B0604030504040204" pitchFamily="34" charset="0"/>
            </a:endParaRP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>
            <a:off x="483661" y="3062315"/>
            <a:ext cx="3998126" cy="366685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4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Verdana" panose="020B0604030504040204" pitchFamily="34" charset="0"/>
              </a:rPr>
              <a:t>金屬橡膠複合板</a:t>
            </a:r>
            <a:endParaRPr kumimoji="1" lang="zh-TW" altLang="en-US" sz="24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Verdana" panose="020B0604030504040204" pitchFamily="34" charset="0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506673" y="6251259"/>
            <a:ext cx="3998126" cy="366685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4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Verdana" panose="020B0604030504040204" pitchFamily="34" charset="0"/>
              </a:rPr>
              <a:t>金屬橡膠雙面複合板</a:t>
            </a:r>
            <a:endParaRPr kumimoji="1" lang="zh-TW" altLang="en-US" sz="24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0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2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977900"/>
            <a:ext cx="8843962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02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7869" y="344487"/>
            <a:ext cx="7772400" cy="63341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敬請指導</a:t>
            </a:r>
            <a:r>
              <a:rPr lang="en-US" altLang="zh-TW" sz="4000" dirty="0" smtClean="0">
                <a:latin typeface="標楷體" pitchFamily="65" charset="-120"/>
                <a:ea typeface="標楷體" pitchFamily="65" charset="-120"/>
              </a:rPr>
              <a:t>, </a:t>
            </a:r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謝謝</a:t>
            </a:r>
            <a:r>
              <a:rPr lang="en-US" altLang="zh-TW" sz="4000" dirty="0" smtClean="0">
                <a:latin typeface="標楷體" pitchFamily="65" charset="-120"/>
                <a:ea typeface="標楷體" pitchFamily="65" charset="-120"/>
              </a:rPr>
              <a:t>!</a:t>
            </a:r>
          </a:p>
        </p:txBody>
      </p:sp>
      <p:sp>
        <p:nvSpPr>
          <p:cNvPr id="350212" name="文字方塊 5"/>
          <p:cNvSpPr txBox="1">
            <a:spLocks noChangeArrowheads="1"/>
          </p:cNvSpPr>
          <p:nvPr/>
        </p:nvSpPr>
        <p:spPr bwMode="auto">
          <a:xfrm>
            <a:off x="1019175" y="4980682"/>
            <a:ext cx="75819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3200" b="1" dirty="0" smtClean="0">
                <a:solidFill>
                  <a:srgbClr val="FFC000"/>
                </a:solidFill>
                <a:ea typeface="標楷體" pitchFamily="65" charset="-120"/>
              </a:rPr>
              <a:t>金屬中心 黃金川</a:t>
            </a:r>
            <a:r>
              <a:rPr lang="zh-TW" altLang="en-US" sz="3200" dirty="0" smtClean="0">
                <a:solidFill>
                  <a:srgbClr val="FFC000"/>
                </a:solidFill>
                <a:ea typeface="標楷體" pitchFamily="65" charset="-120"/>
              </a:rPr>
              <a:t>   </a:t>
            </a:r>
            <a:r>
              <a:rPr lang="en-US" altLang="zh-TW" sz="3200" dirty="0" smtClean="0">
                <a:solidFill>
                  <a:srgbClr val="FFC000"/>
                </a:solidFill>
                <a:ea typeface="標楷體" pitchFamily="65" charset="-120"/>
              </a:rPr>
              <a:t>0910-861-175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3200" dirty="0" smtClean="0">
                <a:solidFill>
                  <a:srgbClr val="FFC000"/>
                </a:solidFill>
                <a:ea typeface="標楷體" pitchFamily="65" charset="-120"/>
              </a:rPr>
              <a:t>huangcc </a:t>
            </a:r>
            <a:r>
              <a:rPr lang="en-US" altLang="zh-TW" sz="3200" dirty="0">
                <a:solidFill>
                  <a:srgbClr val="FFC000"/>
                </a:solidFill>
                <a:ea typeface="標楷體" pitchFamily="65" charset="-120"/>
              </a:rPr>
              <a:t>@ mail.mirdc.org.tw</a:t>
            </a:r>
            <a:endParaRPr lang="zh-TW" altLang="en-US" sz="3200" dirty="0">
              <a:solidFill>
                <a:srgbClr val="FFC000"/>
              </a:solidFill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7" t="38890" r="15254" b="21520"/>
          <a:stretch/>
        </p:blipFill>
        <p:spPr>
          <a:xfrm>
            <a:off x="503381" y="171884"/>
            <a:ext cx="8183419" cy="259976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72A7B1-501C-4549-94A9-D97F0EBC4B5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8571" t="14445" r="11964" b="11904"/>
          <a:stretch/>
        </p:blipFill>
        <p:spPr>
          <a:xfrm>
            <a:off x="503381" y="2771649"/>
            <a:ext cx="8183419" cy="41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9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C difficile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17" y="830752"/>
            <a:ext cx="3296673" cy="269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830752"/>
            <a:ext cx="4825547" cy="309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4700280" y="365332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6600"/>
                </a:solidFill>
                <a:latin typeface="標楷體" pitchFamily="65" charset="-120"/>
                <a:ea typeface="標楷體" pitchFamily="65" charset="-120"/>
              </a:rPr>
              <a:t>材料之抗菌程度</a:t>
            </a:r>
          </a:p>
        </p:txBody>
      </p:sp>
      <p:sp>
        <p:nvSpPr>
          <p:cNvPr id="7" name="橢圓 6"/>
          <p:cNvSpPr/>
          <p:nvPr/>
        </p:nvSpPr>
        <p:spPr>
          <a:xfrm>
            <a:off x="6380893" y="1855644"/>
            <a:ext cx="1305713" cy="3215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01545" y="1522323"/>
            <a:ext cx="1163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一般不銹鋼</a:t>
            </a:r>
          </a:p>
        </p:txBody>
      </p:sp>
      <p:cxnSp>
        <p:nvCxnSpPr>
          <p:cNvPr id="10" name="直線單箭頭接點 9"/>
          <p:cNvCxnSpPr>
            <a:endCxn id="8" idx="2"/>
          </p:cNvCxnSpPr>
          <p:nvPr/>
        </p:nvCxnSpPr>
        <p:spPr>
          <a:xfrm flipV="1">
            <a:off x="7815860" y="1830100"/>
            <a:ext cx="367529" cy="228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8100392" y="2918984"/>
            <a:ext cx="806866" cy="759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8387395" y="3510445"/>
            <a:ext cx="357190" cy="142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186905" y="3122956"/>
            <a:ext cx="1163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抗菌不銹鋼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321237" y="6330806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6600"/>
                </a:solidFill>
                <a:latin typeface="標楷體" pitchFamily="65" charset="-120"/>
                <a:ea typeface="標楷體" pitchFamily="65" charset="-120"/>
              </a:rPr>
              <a:t>空氣中充滿各式細菌</a:t>
            </a:r>
          </a:p>
        </p:txBody>
      </p:sp>
      <p:sp>
        <p:nvSpPr>
          <p:cNvPr id="22" name="矩形 12"/>
          <p:cNvSpPr>
            <a:spLocks noChangeArrowheads="1"/>
          </p:cNvSpPr>
          <p:nvPr/>
        </p:nvSpPr>
        <p:spPr bwMode="auto">
          <a:xfrm>
            <a:off x="61190" y="342533"/>
            <a:ext cx="38576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zh-TW" altLang="en-US" sz="2400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矩形 12"/>
          <p:cNvSpPr>
            <a:spLocks noChangeArrowheads="1"/>
          </p:cNvSpPr>
          <p:nvPr/>
        </p:nvSpPr>
        <p:spPr bwMode="auto">
          <a:xfrm>
            <a:off x="2700016" y="132859"/>
            <a:ext cx="40005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200" b="1" u="sng" dirty="0" smtClean="0">
                <a:solidFill>
                  <a:srgbClr val="0033CC"/>
                </a:solidFill>
                <a:latin typeface="標楷體" pitchFamily="65" charset="-120"/>
                <a:ea typeface="標楷體" pitchFamily="65" charset="-120"/>
              </a:rPr>
              <a:t>(3).</a:t>
            </a:r>
            <a:r>
              <a:rPr lang="zh-TW" altLang="en-US" sz="3200" b="1" u="sng" dirty="0" smtClean="0">
                <a:solidFill>
                  <a:srgbClr val="0033CC"/>
                </a:solidFill>
                <a:latin typeface="標楷體" pitchFamily="65" charset="-120"/>
                <a:ea typeface="標楷體" pitchFamily="65" charset="-120"/>
              </a:rPr>
              <a:t>抗</a:t>
            </a:r>
            <a:r>
              <a:rPr lang="zh-TW" altLang="en-US" sz="3200" b="1" u="sng" dirty="0">
                <a:solidFill>
                  <a:srgbClr val="0033CC"/>
                </a:solidFill>
                <a:latin typeface="標楷體" pitchFamily="65" charset="-120"/>
                <a:ea typeface="標楷體" pitchFamily="65" charset="-120"/>
              </a:rPr>
              <a:t>菌不銹</a:t>
            </a:r>
            <a:r>
              <a:rPr lang="zh-TW" altLang="en-US" sz="3200" b="1" u="sng" dirty="0" smtClean="0">
                <a:solidFill>
                  <a:srgbClr val="0033CC"/>
                </a:solidFill>
                <a:latin typeface="標楷體" pitchFamily="65" charset="-120"/>
                <a:ea typeface="標楷體" pitchFamily="65" charset="-120"/>
              </a:rPr>
              <a:t>鋼</a:t>
            </a:r>
            <a:endParaRPr lang="zh-TW" altLang="en-US" sz="3200" b="1" u="sng" dirty="0">
              <a:solidFill>
                <a:srgbClr val="0033CC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06395" y="3656265"/>
            <a:ext cx="2018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b="1" u="sng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抑菌性</a:t>
            </a:r>
            <a:r>
              <a:rPr lang="en-US" altLang="zh-TW" sz="2200" b="1" u="sng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+</a:t>
            </a:r>
            <a:r>
              <a:rPr lang="zh-TW" altLang="en-US" sz="2200" b="1" u="sng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殺菌性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87" y="4217259"/>
            <a:ext cx="3194117" cy="2504215"/>
          </a:xfrm>
          <a:prstGeom prst="rect">
            <a:avLst/>
          </a:prstGeom>
        </p:spPr>
      </p:pic>
      <p:pic>
        <p:nvPicPr>
          <p:cNvPr id="21" name="Picture 15" descr="990504-1-re0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18868" y="4210844"/>
            <a:ext cx="2488390" cy="2465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6" descr="990504-1-re0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7732" y="4210844"/>
            <a:ext cx="2553505" cy="251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84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1302"/>
          <a:stretch/>
        </p:blipFill>
        <p:spPr>
          <a:xfrm>
            <a:off x="0" y="953209"/>
            <a:ext cx="8964488" cy="530120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A6979-FE92-4804-95F6-C2CFB660F8AD}" type="slidenum">
              <a:rPr lang="en-US" altLang="zh-TW" smtClean="0">
                <a:solidFill>
                  <a:srgbClr val="000000"/>
                </a:solidFill>
              </a:rPr>
              <a:pPr/>
              <a:t>14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5400" y="358535"/>
            <a:ext cx="655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生物工廠之空氣品質環境控制系統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5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橢圓 96"/>
          <p:cNvSpPr/>
          <p:nvPr/>
        </p:nvSpPr>
        <p:spPr>
          <a:xfrm>
            <a:off x="5572804" y="2351921"/>
            <a:ext cx="98474" cy="826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64234" y="576776"/>
            <a:ext cx="1294228" cy="450166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材料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471192" y="576776"/>
            <a:ext cx="1294228" cy="450166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成形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679662" y="576776"/>
            <a:ext cx="1294228" cy="450166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鍍層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888132" y="576776"/>
            <a:ext cx="1294228" cy="450166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塗層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1582" y="4255771"/>
            <a:ext cx="1077100" cy="45016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材質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307560" y="4274914"/>
            <a:ext cx="1018906" cy="45016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管材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7409921" y="4299088"/>
            <a:ext cx="1719636" cy="45016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物理機械性能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501794" y="4288489"/>
            <a:ext cx="1284850" cy="45016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腐蝕因子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3917091" y="4288489"/>
            <a:ext cx="1055752" cy="45016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鍍膜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5103290" y="4288489"/>
            <a:ext cx="1182505" cy="45016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鍍層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6416244" y="4288489"/>
            <a:ext cx="1018911" cy="45016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塗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層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42204" y="4730656"/>
            <a:ext cx="1077100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SS400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2204" y="5174953"/>
            <a:ext cx="1077100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SPHC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42204" y="5625119"/>
            <a:ext cx="1077100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SPHT3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42204" y="6075285"/>
            <a:ext cx="1077100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SPHT1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42204" y="6525451"/>
            <a:ext cx="1077100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SPCC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307560" y="4749799"/>
            <a:ext cx="1027596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流體管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1307561" y="5183564"/>
            <a:ext cx="1027596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結構管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7546601" y="4774394"/>
            <a:ext cx="1479453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降伏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強度</a:t>
            </a:r>
            <a:r>
              <a:rPr lang="en-US" altLang="zh-TW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7546601" y="5155966"/>
            <a:ext cx="1479453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抗拉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強度</a:t>
            </a:r>
            <a:r>
              <a:rPr lang="en-US" altLang="zh-TW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7546601" y="5524593"/>
            <a:ext cx="1479453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延伸率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7546601" y="5859657"/>
            <a:ext cx="1479453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B/A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比值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492515" y="4763374"/>
            <a:ext cx="1284850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物理</a:t>
            </a:r>
          </a:p>
        </p:txBody>
      </p:sp>
      <p:sp>
        <p:nvSpPr>
          <p:cNvPr id="33" name="圓角矩形 32"/>
          <p:cNvSpPr/>
          <p:nvPr/>
        </p:nvSpPr>
        <p:spPr>
          <a:xfrm>
            <a:off x="2492515" y="5207671"/>
            <a:ext cx="1284850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化學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2505394" y="5657837"/>
            <a:ext cx="1284850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電化學</a:t>
            </a:r>
          </a:p>
        </p:txBody>
      </p:sp>
      <p:sp>
        <p:nvSpPr>
          <p:cNvPr id="35" name="圓角矩形 34"/>
          <p:cNvSpPr/>
          <p:nvPr/>
        </p:nvSpPr>
        <p:spPr>
          <a:xfrm>
            <a:off x="3917091" y="4763374"/>
            <a:ext cx="1055752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鍍鋅</a:t>
            </a:r>
          </a:p>
        </p:txBody>
      </p:sp>
      <p:sp>
        <p:nvSpPr>
          <p:cNvPr id="36" name="圓角矩形 35"/>
          <p:cNvSpPr/>
          <p:nvPr/>
        </p:nvSpPr>
        <p:spPr>
          <a:xfrm>
            <a:off x="3917091" y="5193619"/>
            <a:ext cx="1055752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鍍鋁</a:t>
            </a:r>
          </a:p>
        </p:txBody>
      </p:sp>
      <p:sp>
        <p:nvSpPr>
          <p:cNvPr id="37" name="圓角矩形 36"/>
          <p:cNvSpPr/>
          <p:nvPr/>
        </p:nvSpPr>
        <p:spPr>
          <a:xfrm>
            <a:off x="3917091" y="5643785"/>
            <a:ext cx="1055752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鍍鋁鋅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5103289" y="4763374"/>
            <a:ext cx="1182505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膜厚</a:t>
            </a:r>
          </a:p>
        </p:txBody>
      </p:sp>
      <p:sp>
        <p:nvSpPr>
          <p:cNvPr id="39" name="圓角矩形 38"/>
          <p:cNvSpPr/>
          <p:nvPr/>
        </p:nvSpPr>
        <p:spPr>
          <a:xfrm>
            <a:off x="5103289" y="5210020"/>
            <a:ext cx="1182505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耐蝕測試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5103289" y="5660186"/>
            <a:ext cx="1182505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壽命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6406866" y="4763374"/>
            <a:ext cx="1018911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膜厚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6406866" y="5210020"/>
            <a:ext cx="1018911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結合力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6406866" y="5660186"/>
            <a:ext cx="1018911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壽命</a:t>
            </a:r>
          </a:p>
        </p:txBody>
      </p:sp>
      <p:sp>
        <p:nvSpPr>
          <p:cNvPr id="44" name="矩形 43"/>
          <p:cNvSpPr/>
          <p:nvPr/>
        </p:nvSpPr>
        <p:spPr>
          <a:xfrm>
            <a:off x="469925" y="1335538"/>
            <a:ext cx="1294228" cy="3376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925" y="1687460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胚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6" name="向下箭號 45"/>
          <p:cNvSpPr/>
          <p:nvPr/>
        </p:nvSpPr>
        <p:spPr>
          <a:xfrm>
            <a:off x="920091" y="1778670"/>
            <a:ext cx="393894" cy="3235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2771" y="2201928"/>
            <a:ext cx="1294228" cy="168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1567" y="2419576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9" name="向下箭號 48"/>
          <p:cNvSpPr/>
          <p:nvPr/>
        </p:nvSpPr>
        <p:spPr>
          <a:xfrm>
            <a:off x="920091" y="2641154"/>
            <a:ext cx="393894" cy="3235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5616" y="3113984"/>
            <a:ext cx="1288538" cy="168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5249" y="3324106"/>
            <a:ext cx="872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鍍鋅板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53" name="直線接點 52"/>
          <p:cNvCxnSpPr/>
          <p:nvPr/>
        </p:nvCxnSpPr>
        <p:spPr>
          <a:xfrm>
            <a:off x="481567" y="3122126"/>
            <a:ext cx="1294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475616" y="3280532"/>
            <a:ext cx="1294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向右箭號 54"/>
          <p:cNvSpPr/>
          <p:nvPr/>
        </p:nvSpPr>
        <p:spPr>
          <a:xfrm>
            <a:off x="1907172" y="1359263"/>
            <a:ext cx="405617" cy="290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6" name="向右箭號 55"/>
          <p:cNvSpPr/>
          <p:nvPr/>
        </p:nvSpPr>
        <p:spPr>
          <a:xfrm>
            <a:off x="1907172" y="2141247"/>
            <a:ext cx="405617" cy="290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7" name="向右箭號 56"/>
          <p:cNvSpPr/>
          <p:nvPr/>
        </p:nvSpPr>
        <p:spPr>
          <a:xfrm>
            <a:off x="1907172" y="3053303"/>
            <a:ext cx="405617" cy="290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2905981" y="1149560"/>
            <a:ext cx="536917" cy="5108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9" name="橢圓 58"/>
          <p:cNvSpPr/>
          <p:nvPr/>
        </p:nvSpPr>
        <p:spPr>
          <a:xfrm>
            <a:off x="2832124" y="1087567"/>
            <a:ext cx="684629" cy="634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608216" y="1673162"/>
            <a:ext cx="1141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無縫鋼管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2922392" y="2071777"/>
            <a:ext cx="536917" cy="5108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2848535" y="2009784"/>
            <a:ext cx="684629" cy="634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624627" y="2595379"/>
            <a:ext cx="1141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縫鋼管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2922392" y="3005632"/>
            <a:ext cx="536917" cy="5108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2848535" y="2943639"/>
            <a:ext cx="684629" cy="634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312789" y="3529234"/>
            <a:ext cx="181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縫預鍍鋅鋼管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3434690" y="2285440"/>
            <a:ext cx="98474" cy="826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9" name="橢圓 68"/>
          <p:cNvSpPr/>
          <p:nvPr/>
        </p:nvSpPr>
        <p:spPr>
          <a:xfrm>
            <a:off x="2848535" y="2940209"/>
            <a:ext cx="672908" cy="634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2922392" y="3006975"/>
            <a:ext cx="525195" cy="5108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3434690" y="3241486"/>
            <a:ext cx="98474" cy="826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2" name="向右箭號 71"/>
          <p:cNvSpPr/>
          <p:nvPr/>
        </p:nvSpPr>
        <p:spPr>
          <a:xfrm>
            <a:off x="4005601" y="1304248"/>
            <a:ext cx="405617" cy="290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3" name="向右箭號 72"/>
          <p:cNvSpPr/>
          <p:nvPr/>
        </p:nvSpPr>
        <p:spPr>
          <a:xfrm>
            <a:off x="4005601" y="2086232"/>
            <a:ext cx="405617" cy="290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4" name="向右箭號 73"/>
          <p:cNvSpPr/>
          <p:nvPr/>
        </p:nvSpPr>
        <p:spPr>
          <a:xfrm>
            <a:off x="4005601" y="2998288"/>
            <a:ext cx="405617" cy="290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411218" y="1660406"/>
            <a:ext cx="181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無縫後鍍鋅鋼管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406529" y="2618266"/>
            <a:ext cx="1814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縫</a:t>
            </a:r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後鍍鋅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鋼管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5061850" y="3005632"/>
            <a:ext cx="536917" cy="5108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2" name="橢圓 81"/>
          <p:cNvSpPr/>
          <p:nvPr/>
        </p:nvSpPr>
        <p:spPr>
          <a:xfrm>
            <a:off x="4987993" y="2943639"/>
            <a:ext cx="684629" cy="634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127524" y="3529234"/>
            <a:ext cx="258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縫預鍍鋅再處理鋼管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4987993" y="2940209"/>
            <a:ext cx="672908" cy="634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6" name="橢圓 85"/>
          <p:cNvSpPr/>
          <p:nvPr/>
        </p:nvSpPr>
        <p:spPr>
          <a:xfrm>
            <a:off x="5061850" y="3006975"/>
            <a:ext cx="525195" cy="5108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7" name="橢圓 86"/>
          <p:cNvSpPr/>
          <p:nvPr/>
        </p:nvSpPr>
        <p:spPr>
          <a:xfrm>
            <a:off x="5574148" y="3241486"/>
            <a:ext cx="98474" cy="826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5060507" y="1160973"/>
            <a:ext cx="536917" cy="5108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9" name="橢圓 88"/>
          <p:cNvSpPr/>
          <p:nvPr/>
        </p:nvSpPr>
        <p:spPr>
          <a:xfrm>
            <a:off x="4986650" y="1098980"/>
            <a:ext cx="672907" cy="634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0" name="橢圓 89"/>
          <p:cNvSpPr/>
          <p:nvPr/>
        </p:nvSpPr>
        <p:spPr>
          <a:xfrm>
            <a:off x="4987992" y="1095550"/>
            <a:ext cx="671565" cy="634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1" name="橢圓 90"/>
          <p:cNvSpPr/>
          <p:nvPr/>
        </p:nvSpPr>
        <p:spPr>
          <a:xfrm>
            <a:off x="5061850" y="1162316"/>
            <a:ext cx="523852" cy="5108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3" name="橢圓 92"/>
          <p:cNvSpPr/>
          <p:nvPr/>
        </p:nvSpPr>
        <p:spPr>
          <a:xfrm>
            <a:off x="5060506" y="2116067"/>
            <a:ext cx="536917" cy="5108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4" name="橢圓 93"/>
          <p:cNvSpPr/>
          <p:nvPr/>
        </p:nvSpPr>
        <p:spPr>
          <a:xfrm>
            <a:off x="4986649" y="2054074"/>
            <a:ext cx="684629" cy="634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5" name="橢圓 94"/>
          <p:cNvSpPr/>
          <p:nvPr/>
        </p:nvSpPr>
        <p:spPr>
          <a:xfrm>
            <a:off x="4987993" y="2050644"/>
            <a:ext cx="671564" cy="634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6" name="橢圓 95"/>
          <p:cNvSpPr/>
          <p:nvPr/>
        </p:nvSpPr>
        <p:spPr>
          <a:xfrm>
            <a:off x="5061850" y="2117410"/>
            <a:ext cx="523851" cy="5108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8" name="右大括弧 97"/>
          <p:cNvSpPr/>
          <p:nvPr/>
        </p:nvSpPr>
        <p:spPr>
          <a:xfrm>
            <a:off x="6225954" y="1098980"/>
            <a:ext cx="296767" cy="247949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0" name="橢圓 99"/>
          <p:cNvSpPr/>
          <p:nvPr/>
        </p:nvSpPr>
        <p:spPr>
          <a:xfrm>
            <a:off x="5648003" y="3198389"/>
            <a:ext cx="49237" cy="14508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06" name="橢圓 105"/>
          <p:cNvSpPr/>
          <p:nvPr/>
        </p:nvSpPr>
        <p:spPr>
          <a:xfrm>
            <a:off x="7094454" y="2099928"/>
            <a:ext cx="536917" cy="5108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7" name="橢圓 106"/>
          <p:cNvSpPr/>
          <p:nvPr/>
        </p:nvSpPr>
        <p:spPr>
          <a:xfrm>
            <a:off x="7020597" y="2037935"/>
            <a:ext cx="684629" cy="634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7020597" y="2034505"/>
            <a:ext cx="672908" cy="634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9" name="橢圓 108"/>
          <p:cNvSpPr/>
          <p:nvPr/>
        </p:nvSpPr>
        <p:spPr>
          <a:xfrm>
            <a:off x="7094454" y="2101271"/>
            <a:ext cx="525195" cy="5108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55546" y="2695442"/>
            <a:ext cx="163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鍍鋅鋼管塗層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1" name="橢圓 110"/>
          <p:cNvSpPr/>
          <p:nvPr/>
        </p:nvSpPr>
        <p:spPr>
          <a:xfrm>
            <a:off x="6986380" y="1999086"/>
            <a:ext cx="732782" cy="70567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3" name="橢圓 112"/>
          <p:cNvSpPr/>
          <p:nvPr/>
        </p:nvSpPr>
        <p:spPr>
          <a:xfrm>
            <a:off x="7133315" y="2131896"/>
            <a:ext cx="459192" cy="450727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9" name="圓角矩形 98"/>
          <p:cNvSpPr/>
          <p:nvPr/>
        </p:nvSpPr>
        <p:spPr>
          <a:xfrm>
            <a:off x="7577172" y="6176579"/>
            <a:ext cx="1483029" cy="259366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抗彎性能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1" name="圓角矩形 100"/>
          <p:cNvSpPr/>
          <p:nvPr/>
        </p:nvSpPr>
        <p:spPr>
          <a:xfrm>
            <a:off x="1307560" y="5617329"/>
            <a:ext cx="1027596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外徑</a:t>
            </a:r>
          </a:p>
        </p:txBody>
      </p:sp>
      <p:sp>
        <p:nvSpPr>
          <p:cNvPr id="102" name="圓角矩形 101"/>
          <p:cNvSpPr/>
          <p:nvPr/>
        </p:nvSpPr>
        <p:spPr>
          <a:xfrm>
            <a:off x="1305576" y="6075285"/>
            <a:ext cx="1027596" cy="316922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厚度</a:t>
            </a:r>
          </a:p>
        </p:txBody>
      </p:sp>
      <p:sp>
        <p:nvSpPr>
          <p:cNvPr id="4" name="矩形 3"/>
          <p:cNvSpPr/>
          <p:nvPr/>
        </p:nvSpPr>
        <p:spPr>
          <a:xfrm>
            <a:off x="1" y="4114800"/>
            <a:ext cx="1202424" cy="274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b="1">
              <a:solidFill>
                <a:prstClr val="white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230895" y="4133619"/>
            <a:ext cx="1190391" cy="2302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b="1">
              <a:solidFill>
                <a:prstClr val="white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441385" y="4133560"/>
            <a:ext cx="5019939" cy="2109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b="1">
              <a:solidFill>
                <a:prstClr val="white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7512454" y="4133560"/>
            <a:ext cx="1577603" cy="270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b="1">
              <a:solidFill>
                <a:prstClr val="white"/>
              </a:solidFill>
            </a:endParaRPr>
          </a:p>
        </p:txBody>
      </p:sp>
      <p:sp>
        <p:nvSpPr>
          <p:cNvPr id="114" name="圓角矩形 113"/>
          <p:cNvSpPr/>
          <p:nvPr/>
        </p:nvSpPr>
        <p:spPr>
          <a:xfrm>
            <a:off x="7546601" y="6493501"/>
            <a:ext cx="1488831" cy="34887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電</a:t>
            </a:r>
            <a:r>
              <a:rPr lang="en-US" altLang="zh-TW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化學性能</a:t>
            </a:r>
            <a:endParaRPr lang="zh-TW" altLang="en-US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5" name="圓角矩形 114"/>
          <p:cNvSpPr/>
          <p:nvPr/>
        </p:nvSpPr>
        <p:spPr>
          <a:xfrm>
            <a:off x="309151" y="3805820"/>
            <a:ext cx="584124" cy="318773"/>
          </a:xfrm>
          <a:prstGeom prst="roundRect">
            <a:avLst/>
          </a:prstGeom>
          <a:solidFill>
            <a:srgbClr val="FF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FFFF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質</a:t>
            </a:r>
          </a:p>
        </p:txBody>
      </p:sp>
      <p:sp>
        <p:nvSpPr>
          <p:cNvPr id="116" name="圓角矩形 115"/>
          <p:cNvSpPr/>
          <p:nvPr/>
        </p:nvSpPr>
        <p:spPr>
          <a:xfrm>
            <a:off x="1631436" y="3798913"/>
            <a:ext cx="502231" cy="333738"/>
          </a:xfrm>
          <a:prstGeom prst="roundRect">
            <a:avLst/>
          </a:prstGeom>
          <a:solidFill>
            <a:srgbClr val="FF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FFFF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形</a:t>
            </a:r>
            <a:endParaRPr lang="zh-TW" altLang="en-US" sz="2000" b="1" dirty="0">
              <a:solidFill>
                <a:srgbClr val="FFFF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7" name="圓角矩形 116"/>
          <p:cNvSpPr/>
          <p:nvPr/>
        </p:nvSpPr>
        <p:spPr>
          <a:xfrm>
            <a:off x="4240606" y="3833204"/>
            <a:ext cx="668624" cy="299447"/>
          </a:xfrm>
          <a:prstGeom prst="roundRect">
            <a:avLst/>
          </a:prstGeom>
          <a:solidFill>
            <a:srgbClr val="FF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FFFF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貌</a:t>
            </a:r>
            <a:endParaRPr lang="zh-TW" altLang="en-US" sz="2000" b="1" dirty="0">
              <a:solidFill>
                <a:srgbClr val="FFFF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8" name="圓角矩形 117"/>
          <p:cNvSpPr/>
          <p:nvPr/>
        </p:nvSpPr>
        <p:spPr>
          <a:xfrm>
            <a:off x="8030000" y="3830493"/>
            <a:ext cx="488855" cy="302157"/>
          </a:xfrm>
          <a:prstGeom prst="roundRect">
            <a:avLst/>
          </a:prstGeom>
          <a:solidFill>
            <a:srgbClr val="FF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FFFF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能</a:t>
            </a:r>
          </a:p>
        </p:txBody>
      </p:sp>
      <p:sp>
        <p:nvSpPr>
          <p:cNvPr id="119" name="矩形 12"/>
          <p:cNvSpPr>
            <a:spLocks noChangeArrowheads="1"/>
          </p:cNvSpPr>
          <p:nvPr/>
        </p:nvSpPr>
        <p:spPr bwMode="auto">
          <a:xfrm>
            <a:off x="2082844" y="-31601"/>
            <a:ext cx="40005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200" b="1" u="sng" dirty="0" smtClean="0">
                <a:solidFill>
                  <a:srgbClr val="0033CC"/>
                </a:solidFill>
                <a:latin typeface="標楷體" pitchFamily="65" charset="-120"/>
                <a:ea typeface="標楷體" pitchFamily="65" charset="-120"/>
              </a:rPr>
              <a:t>(4).</a:t>
            </a:r>
            <a:r>
              <a:rPr lang="zh-TW" altLang="en-US" sz="3200" b="1" u="sng" dirty="0" smtClean="0">
                <a:solidFill>
                  <a:srgbClr val="0033CC"/>
                </a:solidFill>
                <a:latin typeface="標楷體" pitchFamily="65" charset="-120"/>
                <a:ea typeface="標楷體" pitchFamily="65" charset="-120"/>
              </a:rPr>
              <a:t>鍍</a:t>
            </a:r>
            <a:r>
              <a:rPr lang="zh-TW" altLang="en-US" sz="3200" b="1" u="sng" dirty="0">
                <a:solidFill>
                  <a:srgbClr val="0033CC"/>
                </a:solidFill>
                <a:latin typeface="標楷體" pitchFamily="65" charset="-120"/>
                <a:ea typeface="標楷體" pitchFamily="65" charset="-120"/>
              </a:rPr>
              <a:t>面</a:t>
            </a:r>
            <a:r>
              <a:rPr lang="zh-TW" altLang="en-US" sz="3200" b="1" u="sng" dirty="0" smtClean="0">
                <a:solidFill>
                  <a:srgbClr val="0033CC"/>
                </a:solidFill>
                <a:latin typeface="標楷體" pitchFamily="65" charset="-120"/>
                <a:ea typeface="標楷體" pitchFamily="65" charset="-120"/>
              </a:rPr>
              <a:t>鋼材</a:t>
            </a:r>
            <a:endParaRPr lang="zh-TW" altLang="en-US" sz="3200" b="1" u="sng" dirty="0">
              <a:solidFill>
                <a:srgbClr val="0033CC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513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-223283" y="1565733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貳、技術分析</a:t>
            </a:r>
          </a:p>
        </p:txBody>
      </p:sp>
      <p:sp>
        <p:nvSpPr>
          <p:cNvPr id="7" name="矩形 6"/>
          <p:cNvSpPr/>
          <p:nvPr/>
        </p:nvSpPr>
        <p:spPr>
          <a:xfrm>
            <a:off x="2110851" y="2824274"/>
            <a:ext cx="5055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一、 簡易型</a:t>
            </a:r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溫室破損分析</a:t>
            </a:r>
            <a:endParaRPr lang="zh-TW" altLang="en-US" sz="32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10851" y="3692940"/>
            <a:ext cx="5055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二、 強固型溫室工法分析</a:t>
            </a:r>
            <a:endParaRPr lang="zh-TW" altLang="en-US" sz="32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10851" y="4732257"/>
            <a:ext cx="5650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 先進日本溫室技術分析</a:t>
            </a:r>
            <a:endParaRPr lang="zh-TW" altLang="en-US" sz="32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0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79040" y="1061446"/>
            <a:ext cx="886495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>
              <a:lnSpc>
                <a:spcPts val="3000"/>
              </a:lnSpc>
            </a:pP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1.</a:t>
            </a: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現有</a:t>
            </a:r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的簡易型溫室的結構</a:t>
            </a: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連接之主要破損模式</a:t>
            </a:r>
            <a:r>
              <a:rPr lang="en-US" altLang="zh-TW" sz="24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:</a:t>
            </a:r>
          </a:p>
          <a:p>
            <a:pPr defTabSz="914400" eaLnBrk="0">
              <a:lnSpc>
                <a:spcPts val="3000"/>
              </a:lnSpc>
            </a:pPr>
            <a:r>
              <a:rPr lang="zh-TW" altLang="en-US" sz="24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(1).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彈簧夾之能量傳遞能力不足 </a:t>
            </a:r>
            <a:r>
              <a:rPr lang="en-US" altLang="zh-TW" sz="24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:</a:t>
            </a:r>
          </a:p>
          <a:p>
            <a:pPr defTabSz="914400" eaLnBrk="0">
              <a:lnSpc>
                <a:spcPts val="3000"/>
              </a:lnSpc>
            </a:pPr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</a:t>
            </a:r>
            <a:endParaRPr lang="en-US" altLang="zh-TW" sz="24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87846" y="644781"/>
            <a:ext cx="3014573" cy="453778"/>
          </a:xfrm>
          <a:prstGeom prst="roundRect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zh-TW" altLang="en-US" sz="2800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zh-TW" altLang="en-US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 簡易型溫室</a:t>
            </a:r>
            <a:endParaRPr lang="zh-TW" altLang="en-US" sz="2800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17070" y="2157745"/>
            <a:ext cx="455294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>
              <a:spcBef>
                <a:spcPts val="600"/>
              </a:spcBef>
            </a:pPr>
            <a:r>
              <a:rPr lang="en-US" altLang="zh-TW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1).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彈簧夾連結材料強度不足，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接觸面積小，磨擦力不足，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marL="174625" defTabSz="914400" eaLnBrk="0">
              <a:spcBef>
                <a:spcPts val="600"/>
              </a:spcBef>
            </a:pP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力的傳遞能力嚴重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不足。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156" y="2652308"/>
            <a:ext cx="2516414" cy="390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單箭頭接點 6"/>
          <p:cNvCxnSpPr/>
          <p:nvPr/>
        </p:nvCxnSpPr>
        <p:spPr>
          <a:xfrm>
            <a:off x="2587402" y="2193257"/>
            <a:ext cx="0" cy="4590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4001854" y="3882260"/>
            <a:ext cx="769746" cy="2071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3105295" y="3617207"/>
            <a:ext cx="751791" cy="1482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411713" y="182392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75164" y="37303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18126" y="3232578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弧形箭號 (上彎) 20"/>
          <p:cNvSpPr/>
          <p:nvPr/>
        </p:nvSpPr>
        <p:spPr>
          <a:xfrm>
            <a:off x="2236597" y="2869977"/>
            <a:ext cx="864096" cy="360040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59667" y="2500645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Myz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弧形箭號 (上彎) 23"/>
          <p:cNvSpPr/>
          <p:nvPr/>
        </p:nvSpPr>
        <p:spPr>
          <a:xfrm rot="5400000">
            <a:off x="3609471" y="3717509"/>
            <a:ext cx="864096" cy="360040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82647" y="414491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Mzx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弧形箭號 (上彎) 25"/>
          <p:cNvSpPr/>
          <p:nvPr/>
        </p:nvSpPr>
        <p:spPr>
          <a:xfrm rot="4178514">
            <a:off x="2556316" y="3669272"/>
            <a:ext cx="864096" cy="360040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70632" y="3229976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Mxy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5064527" y="4005851"/>
            <a:ext cx="576064" cy="229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842349" y="3878669"/>
            <a:ext cx="1777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TW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Fx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</a:t>
            </a:r>
            <a:r>
              <a:rPr lang="en-US" altLang="zh-TW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Fz</a:t>
            </a:r>
            <a:r>
              <a:rPr lang="en-US" altLang="zh-TW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defTabSz="914400"/>
            <a:r>
              <a:rPr lang="en-US" altLang="zh-TW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Myz</a:t>
            </a:r>
            <a:r>
              <a:rPr lang="en-US" altLang="zh-TW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Mzx</a:t>
            </a:r>
            <a:r>
              <a:rPr lang="en-US" altLang="zh-TW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Mxy</a:t>
            </a:r>
            <a:r>
              <a:rPr lang="en-US" altLang="zh-TW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11518" y="4534105"/>
            <a:ext cx="437700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>
              <a:spcBef>
                <a:spcPts val="600"/>
              </a:spcBef>
            </a:pPr>
            <a:r>
              <a:rPr lang="en-US" altLang="zh-TW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2).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接觸點接觸面積小，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en-US" altLang="zh-TW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易生應力腐蝕、化學腐蝕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及電化學腐蝕。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08717" y="386896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均不足</a:t>
            </a:r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1207260" y="5805849"/>
            <a:ext cx="1204453" cy="1482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30097" y="580584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彈簧夾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5" name="直線單箭頭接點 34"/>
          <p:cNvCxnSpPr>
            <a:stCxn id="36" idx="3"/>
          </p:cNvCxnSpPr>
          <p:nvPr/>
        </p:nvCxnSpPr>
        <p:spPr>
          <a:xfrm flipV="1">
            <a:off x="1041632" y="4144914"/>
            <a:ext cx="1918035" cy="2990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64469" y="425930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接觸點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左大括弧 13"/>
          <p:cNvSpPr/>
          <p:nvPr/>
        </p:nvSpPr>
        <p:spPr>
          <a:xfrm>
            <a:off x="5733251" y="3797643"/>
            <a:ext cx="121467" cy="5624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4099570" y="6193402"/>
            <a:ext cx="4136148" cy="542188"/>
          </a:xfrm>
          <a:prstGeom prst="wedgeRoundRectCallout">
            <a:avLst>
              <a:gd name="adj1" fmla="val -63859"/>
              <a:gd name="adj2" fmla="val -42881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化學腐蝕、電化學腐蝕、應力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腐蝕</a:t>
            </a:r>
          </a:p>
        </p:txBody>
      </p:sp>
    </p:spTree>
    <p:extLst>
      <p:ext uri="{BB962C8B-B14F-4D97-AF65-F5344CB8AC3E}">
        <p14:creationId xmlns:p14="http://schemas.microsoft.com/office/powerpoint/2010/main" val="149179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1568" y="586983"/>
            <a:ext cx="6608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>
              <a:spcBef>
                <a:spcPts val="600"/>
              </a:spcBef>
            </a:pPr>
            <a:r>
              <a:rPr lang="en-US" altLang="zh-TW" sz="2400" b="1" dirty="0" smtClean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(2).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連接工法成為弱化結構的起點</a:t>
            </a:r>
            <a:endParaRPr lang="en-US" altLang="zh-TW" sz="2400" b="1" dirty="0" smtClean="0">
              <a:solidFill>
                <a:srgbClr val="FF0000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29236" y="1575639"/>
            <a:ext cx="5679268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>
              <a:spcBef>
                <a:spcPts val="600"/>
              </a:spcBef>
            </a:pPr>
            <a:r>
              <a:rPr lang="en-US" altLang="zh-TW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1).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螺絲孔將降低原有材料強度。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en-US" altLang="zh-TW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2).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螺絲及原有材料材質不同，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易成電化學腐蝕，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形成破壞點。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en-US" altLang="zh-TW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3).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原有材料交接處易累積化學性液體。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形成化學腐蝕及電化學腐蝕。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48" y="2397828"/>
            <a:ext cx="269998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2199365" y="3837078"/>
            <a:ext cx="533893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9" name="直線單箭頭接點 8"/>
          <p:cNvCxnSpPr>
            <a:stCxn id="10" idx="1"/>
          </p:cNvCxnSpPr>
          <p:nvPr/>
        </p:nvCxnSpPr>
        <p:spPr>
          <a:xfrm flipH="1" flipV="1">
            <a:off x="2466312" y="3953388"/>
            <a:ext cx="1533981" cy="6314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00293" y="44001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自攻螺絲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3" name="直線單箭頭接點 12"/>
          <p:cNvCxnSpPr>
            <a:stCxn id="14" idx="1"/>
          </p:cNvCxnSpPr>
          <p:nvPr/>
        </p:nvCxnSpPr>
        <p:spPr>
          <a:xfrm flipH="1" flipV="1">
            <a:off x="2381907" y="4093668"/>
            <a:ext cx="1618386" cy="8411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000293" y="47501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連接腐蝕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圓角矩形圖說文字 14"/>
          <p:cNvSpPr/>
          <p:nvPr/>
        </p:nvSpPr>
        <p:spPr>
          <a:xfrm>
            <a:off x="4277181" y="5612942"/>
            <a:ext cx="1460227" cy="1108533"/>
          </a:xfrm>
          <a:prstGeom prst="wedgeRoundRectCallout">
            <a:avLst>
              <a:gd name="adj1" fmla="val -163348"/>
              <a:gd name="adj2" fmla="val -14795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化學腐蝕</a:t>
            </a:r>
            <a:endParaRPr lang="en-US" altLang="zh-TW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</a:t>
            </a:r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化學腐蝕</a:t>
            </a:r>
            <a:endParaRPr lang="en-US" altLang="zh-TW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應力腐蝕</a:t>
            </a:r>
          </a:p>
        </p:txBody>
      </p:sp>
    </p:spTree>
    <p:extLst>
      <p:ext uri="{BB962C8B-B14F-4D97-AF65-F5344CB8AC3E}">
        <p14:creationId xmlns:p14="http://schemas.microsoft.com/office/powerpoint/2010/main" val="43493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36640" y="5500964"/>
            <a:ext cx="2133600" cy="365125"/>
          </a:xfrm>
        </p:spPr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05340" y="438096"/>
            <a:ext cx="3179636" cy="453778"/>
          </a:xfrm>
          <a:prstGeom prst="roundRect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zh-TW" altLang="en-US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二、 強固型溫室</a:t>
            </a:r>
            <a:endParaRPr lang="zh-TW" altLang="en-US" sz="2800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0" y="1631958"/>
            <a:ext cx="2952328" cy="2116493"/>
          </a:xfrm>
        </p:spPr>
      </p:pic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6473160" y="822300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內容版面配置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96" y="1631958"/>
            <a:ext cx="3024336" cy="211649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458616" y="2316034"/>
            <a:ext cx="894328" cy="648072"/>
          </a:xfrm>
          <a:prstGeom prst="rect">
            <a:avLst/>
          </a:prstGeom>
          <a:solidFill>
            <a:srgbClr val="CC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切割</a:t>
            </a:r>
            <a:endParaRPr lang="en-US" altLang="zh-TW" b="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加工</a:t>
            </a:r>
          </a:p>
        </p:txBody>
      </p:sp>
      <p:sp>
        <p:nvSpPr>
          <p:cNvPr id="11" name="矩形 10"/>
          <p:cNvSpPr/>
          <p:nvPr/>
        </p:nvSpPr>
        <p:spPr>
          <a:xfrm>
            <a:off x="1523072" y="2352038"/>
            <a:ext cx="12961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型鋼訂料</a:t>
            </a:r>
          </a:p>
        </p:txBody>
      </p:sp>
      <p:sp>
        <p:nvSpPr>
          <p:cNvPr id="12" name="向右箭號 11"/>
          <p:cNvSpPr/>
          <p:nvPr/>
        </p:nvSpPr>
        <p:spPr>
          <a:xfrm>
            <a:off x="2911832" y="2496054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40944" y="2424046"/>
            <a:ext cx="12961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銲接</a:t>
            </a:r>
          </a:p>
        </p:txBody>
      </p:sp>
      <p:sp>
        <p:nvSpPr>
          <p:cNvPr id="14" name="向右箭號 13"/>
          <p:cNvSpPr/>
          <p:nvPr/>
        </p:nvSpPr>
        <p:spPr>
          <a:xfrm>
            <a:off x="4416280" y="2496054"/>
            <a:ext cx="4320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88832" y="3858950"/>
            <a:ext cx="1296144" cy="432048"/>
          </a:xfrm>
          <a:prstGeom prst="rect">
            <a:avLst/>
          </a:prstGeom>
          <a:solidFill>
            <a:srgbClr val="CC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鹼洗</a:t>
            </a:r>
          </a:p>
        </p:txBody>
      </p:sp>
      <p:sp>
        <p:nvSpPr>
          <p:cNvPr id="16" name="矩形 15"/>
          <p:cNvSpPr/>
          <p:nvPr/>
        </p:nvSpPr>
        <p:spPr>
          <a:xfrm>
            <a:off x="166672" y="3864814"/>
            <a:ext cx="12961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銲道處理</a:t>
            </a:r>
          </a:p>
        </p:txBody>
      </p:sp>
      <p:sp>
        <p:nvSpPr>
          <p:cNvPr id="17" name="向右箭號 16"/>
          <p:cNvSpPr/>
          <p:nvPr/>
        </p:nvSpPr>
        <p:spPr>
          <a:xfrm>
            <a:off x="1628740" y="3917148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10992" y="3858950"/>
            <a:ext cx="842320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清洗</a:t>
            </a:r>
          </a:p>
        </p:txBody>
      </p:sp>
      <p:sp>
        <p:nvSpPr>
          <p:cNvPr id="19" name="向右箭號 18"/>
          <p:cNvSpPr/>
          <p:nvPr/>
        </p:nvSpPr>
        <p:spPr>
          <a:xfrm>
            <a:off x="3750900" y="3917148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94000" y="3858950"/>
            <a:ext cx="1296144" cy="432048"/>
          </a:xfrm>
          <a:prstGeom prst="rect">
            <a:avLst/>
          </a:prstGeom>
          <a:solidFill>
            <a:srgbClr val="CC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酸洗</a:t>
            </a:r>
          </a:p>
        </p:txBody>
      </p:sp>
      <p:sp>
        <p:nvSpPr>
          <p:cNvPr id="21" name="向右箭號 20"/>
          <p:cNvSpPr/>
          <p:nvPr/>
        </p:nvSpPr>
        <p:spPr>
          <a:xfrm>
            <a:off x="5381932" y="3923012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17608" y="3830633"/>
            <a:ext cx="842320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清洗</a:t>
            </a:r>
          </a:p>
        </p:txBody>
      </p:sp>
      <p:sp>
        <p:nvSpPr>
          <p:cNvPr id="23" name="向右箭號 22"/>
          <p:cNvSpPr/>
          <p:nvPr/>
        </p:nvSpPr>
        <p:spPr>
          <a:xfrm>
            <a:off x="7396484" y="3914133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8" y="4401497"/>
            <a:ext cx="3480048" cy="209890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88828" y="4477085"/>
            <a:ext cx="1176432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熱浸鍍鋅</a:t>
            </a:r>
          </a:p>
        </p:txBody>
      </p:sp>
      <p:sp>
        <p:nvSpPr>
          <p:cNvPr id="26" name="向右箭號 25"/>
          <p:cNvSpPr/>
          <p:nvPr/>
        </p:nvSpPr>
        <p:spPr>
          <a:xfrm>
            <a:off x="163616" y="4593481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7" name="向右箭號 26"/>
          <p:cNvSpPr/>
          <p:nvPr/>
        </p:nvSpPr>
        <p:spPr>
          <a:xfrm>
            <a:off x="4464512" y="4593481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4427291"/>
            <a:ext cx="3377996" cy="209903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7369764" y="5749563"/>
            <a:ext cx="1176432" cy="62806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熱浸鍍鋅型鋼</a:t>
            </a:r>
          </a:p>
        </p:txBody>
      </p:sp>
      <p:sp>
        <p:nvSpPr>
          <p:cNvPr id="30" name="矩形 29"/>
          <p:cNvSpPr/>
          <p:nvPr/>
        </p:nvSpPr>
        <p:spPr>
          <a:xfrm>
            <a:off x="134600" y="1061446"/>
            <a:ext cx="8829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強固型溫室結構材料之</a:t>
            </a: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連結</a:t>
            </a:r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:</a:t>
            </a: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多工序、高耗時</a:t>
            </a:r>
            <a:r>
              <a:rPr lang="zh-TW" altLang="en-US" sz="24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耗工耗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成本製程</a:t>
            </a: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。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4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-117566" y="1244468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壹、研究計畫</a:t>
            </a:r>
            <a:endParaRPr lang="zh-TW" altLang="en-US" sz="48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-117566" y="2071326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貳、技術分析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-117566" y="2924943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參、設計分析</a:t>
            </a:r>
            <a:endParaRPr lang="zh-TW" altLang="en-US" sz="48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-117566" y="3740293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肆</a:t>
            </a:r>
            <a:r>
              <a:rPr lang="zh-TW" altLang="en-US" sz="48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、開發測試</a:t>
            </a:r>
            <a:endParaRPr lang="zh-TW" altLang="en-US" sz="48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-117566" y="5426701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陸</a:t>
            </a:r>
            <a:r>
              <a:rPr lang="zh-TW" altLang="en-US" sz="48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、未來發展</a:t>
            </a:r>
            <a:endParaRPr lang="zh-TW" altLang="en-US" sz="48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-117566" y="4555643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伍</a:t>
            </a:r>
            <a:r>
              <a:rPr lang="zh-TW" altLang="en-US" sz="48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、產業應用</a:t>
            </a:r>
            <a:endParaRPr lang="zh-TW" altLang="en-US" sz="48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0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1560" y="548680"/>
            <a:ext cx="8820472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>
              <a:spcBef>
                <a:spcPts val="600"/>
              </a:spcBef>
            </a:pPr>
            <a:r>
              <a:rPr lang="en-US" altLang="zh-TW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(1).</a:t>
            </a:r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連結機構之銲接工程：</a:t>
            </a:r>
            <a:endParaRPr lang="en-US" altLang="zh-TW" sz="24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endParaRPr lang="en-US" altLang="zh-TW" sz="20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1).</a:t>
            </a:r>
            <a:r>
              <a:rPr lang="zh-TW" altLang="en-US" sz="20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現有強固型溫室之各結構型材之連接機構，</a:t>
            </a:r>
            <a:endParaRPr lang="en-US" altLang="zh-TW" sz="2000" b="1" dirty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zh-TW" altLang="en-US" sz="20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   主要以銲接工法進行結合。</a:t>
            </a:r>
            <a:endParaRPr lang="en-US" altLang="zh-TW" sz="2000" b="1" dirty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2).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完整的銲接程序，包含銲接程序設計、銲角前處理、</a:t>
            </a:r>
            <a:endParaRPr lang="en-US" altLang="zh-TW" sz="20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   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銲接環境控制、銲後處理等。</a:t>
            </a:r>
            <a:endParaRPr lang="en-US" altLang="zh-TW" sz="20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3).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並需考量銲後熱影響區及應力釋除後可能的變形，</a:t>
            </a:r>
            <a:endParaRPr lang="en-US" altLang="zh-TW" sz="20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spcBef>
                <a:spcPts val="600"/>
              </a:spcBef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   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需專業技術及長時間之工序，為一高耗時耗工耗費工序。 </a:t>
            </a:r>
            <a:endParaRPr lang="en-US" altLang="zh-TW" sz="2000" b="1" dirty="0">
              <a:solidFill>
                <a:srgbClr val="FF0000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6" y="3971623"/>
            <a:ext cx="2952328" cy="2116493"/>
          </a:xfrm>
        </p:spPr>
      </p:pic>
      <p:pic>
        <p:nvPicPr>
          <p:cNvPr id="8" name="內容版面配置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971623"/>
            <a:ext cx="3024336" cy="211649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691632" y="4655699"/>
            <a:ext cx="894328" cy="648072"/>
          </a:xfrm>
          <a:prstGeom prst="rect">
            <a:avLst/>
          </a:prstGeom>
          <a:solidFill>
            <a:srgbClr val="CC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切割</a:t>
            </a:r>
            <a:endParaRPr lang="en-US" altLang="zh-TW" b="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加工</a:t>
            </a:r>
          </a:p>
        </p:txBody>
      </p:sp>
      <p:sp>
        <p:nvSpPr>
          <p:cNvPr id="10" name="矩形 9"/>
          <p:cNvSpPr/>
          <p:nvPr/>
        </p:nvSpPr>
        <p:spPr>
          <a:xfrm>
            <a:off x="1756088" y="4691703"/>
            <a:ext cx="12961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型鋼訂料</a:t>
            </a:r>
          </a:p>
        </p:txBody>
      </p:sp>
      <p:sp>
        <p:nvSpPr>
          <p:cNvPr id="11" name="向右箭號 10"/>
          <p:cNvSpPr/>
          <p:nvPr/>
        </p:nvSpPr>
        <p:spPr>
          <a:xfrm>
            <a:off x="3144848" y="4835719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73960" y="4763711"/>
            <a:ext cx="12961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銲接</a:t>
            </a:r>
          </a:p>
        </p:txBody>
      </p:sp>
      <p:sp>
        <p:nvSpPr>
          <p:cNvPr id="13" name="向右箭號 12"/>
          <p:cNvSpPr/>
          <p:nvPr/>
        </p:nvSpPr>
        <p:spPr>
          <a:xfrm>
            <a:off x="4649296" y="4835719"/>
            <a:ext cx="4320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5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188640"/>
            <a:ext cx="857454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>
              <a:lnSpc>
                <a:spcPts val="3000"/>
              </a:lnSpc>
            </a:pPr>
            <a:r>
              <a:rPr lang="en-US" altLang="zh-TW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(2).</a:t>
            </a:r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結構材料之後鍍製程：</a:t>
            </a:r>
            <a:endParaRPr lang="en-US" altLang="zh-TW" sz="24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1).</a:t>
            </a:r>
            <a:r>
              <a:rPr lang="zh-TW" altLang="en-US" sz="20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銲後之結構材料之後鍍製程，需經型材及銲接點之除銹處理，</a:t>
            </a:r>
            <a:endParaRPr lang="en-US" altLang="zh-TW" sz="2000" b="1" dirty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   </a:t>
            </a:r>
            <a:r>
              <a:rPr lang="zh-TW" altLang="en-US" sz="20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且因連接機構區多死角及不規則處，</a:t>
            </a:r>
            <a:endParaRPr lang="en-US" altLang="zh-TW" sz="2000" b="1" dirty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   </a:t>
            </a:r>
            <a:r>
              <a:rPr lang="zh-TW" altLang="en-US" sz="20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後續的酸洗除銹及浸鍍很容易有酸液殘留及浸鍍不完區。</a:t>
            </a:r>
            <a:endParaRPr lang="en-US" altLang="zh-TW" sz="2000" b="1" dirty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2).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完整的後鍍程序包含，鍍前處理，熱浸鍍處理、鍍後處理，</a:t>
            </a:r>
            <a:endParaRPr lang="en-US" altLang="zh-TW" sz="20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   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這是需專業技術及專業製造廠才得以完成，</a:t>
            </a:r>
            <a:endParaRPr lang="en-US" altLang="zh-TW" sz="20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   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此熱鍍製程目前也是溫室業者非常頭痛的排隊區段，</a:t>
            </a:r>
            <a:endParaRPr lang="en-US" altLang="zh-TW" sz="20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   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往往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造成工程的延誤。</a:t>
            </a:r>
            <a:endParaRPr lang="en-US" altLang="zh-TW" sz="2000" b="1" dirty="0">
              <a:solidFill>
                <a:srgbClr val="FF0000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3).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熱鍍工程計價以重量為主，外加型式加價，為結構材料之一大成本。</a:t>
            </a:r>
            <a:endParaRPr lang="en-US" altLang="zh-TW" sz="2000" b="1" dirty="0">
              <a:solidFill>
                <a:srgbClr val="FF0000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1"/>
          <p:cNvSpPr txBox="1">
            <a:spLocks/>
          </p:cNvSpPr>
          <p:nvPr/>
        </p:nvSpPr>
        <p:spPr>
          <a:xfrm>
            <a:off x="6536640" y="55009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8832" y="3858950"/>
            <a:ext cx="1296144" cy="432048"/>
          </a:xfrm>
          <a:prstGeom prst="rect">
            <a:avLst/>
          </a:prstGeom>
          <a:solidFill>
            <a:srgbClr val="CC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鹼洗</a:t>
            </a:r>
          </a:p>
        </p:txBody>
      </p:sp>
      <p:sp>
        <p:nvSpPr>
          <p:cNvPr id="8" name="矩形 7"/>
          <p:cNvSpPr/>
          <p:nvPr/>
        </p:nvSpPr>
        <p:spPr>
          <a:xfrm>
            <a:off x="166672" y="3864814"/>
            <a:ext cx="1296144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銲道處理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1628740" y="3917148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10992" y="3858950"/>
            <a:ext cx="842320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清洗</a:t>
            </a:r>
          </a:p>
        </p:txBody>
      </p:sp>
      <p:sp>
        <p:nvSpPr>
          <p:cNvPr id="11" name="向右箭號 10"/>
          <p:cNvSpPr/>
          <p:nvPr/>
        </p:nvSpPr>
        <p:spPr>
          <a:xfrm>
            <a:off x="3750900" y="3917148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94000" y="3858950"/>
            <a:ext cx="1296144" cy="432048"/>
          </a:xfrm>
          <a:prstGeom prst="rect">
            <a:avLst/>
          </a:prstGeom>
          <a:solidFill>
            <a:srgbClr val="CC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酸洗</a:t>
            </a:r>
          </a:p>
        </p:txBody>
      </p:sp>
      <p:sp>
        <p:nvSpPr>
          <p:cNvPr id="13" name="向右箭號 12"/>
          <p:cNvSpPr/>
          <p:nvPr/>
        </p:nvSpPr>
        <p:spPr>
          <a:xfrm>
            <a:off x="5381932" y="3923012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17608" y="3830633"/>
            <a:ext cx="842320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清洗</a:t>
            </a:r>
          </a:p>
        </p:txBody>
      </p:sp>
      <p:sp>
        <p:nvSpPr>
          <p:cNvPr id="15" name="向右箭號 14"/>
          <p:cNvSpPr/>
          <p:nvPr/>
        </p:nvSpPr>
        <p:spPr>
          <a:xfrm>
            <a:off x="7396484" y="3914133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8" y="4401497"/>
            <a:ext cx="3480048" cy="209890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88828" y="4477085"/>
            <a:ext cx="1176432" cy="43204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熱浸鍍鋅</a:t>
            </a:r>
          </a:p>
        </p:txBody>
      </p:sp>
      <p:sp>
        <p:nvSpPr>
          <p:cNvPr id="18" name="向右箭號 17"/>
          <p:cNvSpPr/>
          <p:nvPr/>
        </p:nvSpPr>
        <p:spPr>
          <a:xfrm>
            <a:off x="163616" y="4593481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9" name="向右箭號 18"/>
          <p:cNvSpPr/>
          <p:nvPr/>
        </p:nvSpPr>
        <p:spPr>
          <a:xfrm>
            <a:off x="4464512" y="4593481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4427291"/>
            <a:ext cx="3377996" cy="209903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369764" y="5749563"/>
            <a:ext cx="1176432" cy="62806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熱浸鍍鋅型鋼</a:t>
            </a:r>
          </a:p>
        </p:txBody>
      </p:sp>
    </p:spTree>
    <p:extLst>
      <p:ext uri="{BB962C8B-B14F-4D97-AF65-F5344CB8AC3E}">
        <p14:creationId xmlns:p14="http://schemas.microsoft.com/office/powerpoint/2010/main" val="71923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2392" y="332656"/>
            <a:ext cx="8244408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>
              <a:lnSpc>
                <a:spcPts val="3000"/>
              </a:lnSpc>
            </a:pPr>
            <a:r>
              <a:rPr lang="en-US" altLang="zh-TW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(3).</a:t>
            </a:r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結構材料之整體施工、運輸、組裝：</a:t>
            </a:r>
            <a:endParaRPr lang="en-US" altLang="zh-TW" sz="24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1).</a:t>
            </a:r>
            <a:r>
              <a:rPr lang="zh-TW" altLang="en-US" sz="20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溫室訂單之工期不長，但往往需合約簽訂後才下料製作，</a:t>
            </a:r>
            <a:endParaRPr lang="en-US" altLang="zh-TW" sz="2000" b="1" dirty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   </a:t>
            </a:r>
            <a:r>
              <a:rPr lang="zh-TW" altLang="en-US" sz="20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但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因連接機構之銲接及後鍍處理，需耗費很長工期，</a:t>
            </a:r>
            <a:endParaRPr lang="en-US" altLang="zh-TW" sz="20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   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成本及工期很難估算。</a:t>
            </a:r>
            <a:endParaRPr lang="en-US" altLang="zh-TW" sz="20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2).</a:t>
            </a:r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加上現在環保議題提升，合法熱鍍廠接單應接不暇，</a:t>
            </a:r>
            <a:endParaRPr lang="en-US" altLang="zh-TW" sz="20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    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工期拖長且成本增加。</a:t>
            </a:r>
            <a:endParaRPr lang="en-US" altLang="zh-TW" sz="2000" b="1" dirty="0">
              <a:solidFill>
                <a:srgbClr val="FF0000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 eaLnBrk="0">
              <a:lnSpc>
                <a:spcPts val="3000"/>
              </a:lnSpc>
            </a:pPr>
            <a:r>
              <a:rPr lang="en-US" altLang="zh-TW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      3).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另銲後工件重量加重，形狀不一，運輸及組裝都是一大難題。</a:t>
            </a:r>
            <a:endParaRPr lang="en-US" altLang="zh-TW" sz="2000" b="1" dirty="0">
              <a:solidFill>
                <a:srgbClr val="FF0000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65308" y="3828944"/>
            <a:ext cx="834604" cy="578162"/>
          </a:xfrm>
          <a:prstGeom prst="rect">
            <a:avLst/>
          </a:prstGeom>
          <a:solidFill>
            <a:srgbClr val="CC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加工焊接</a:t>
            </a:r>
          </a:p>
        </p:txBody>
      </p:sp>
      <p:sp>
        <p:nvSpPr>
          <p:cNvPr id="7" name="矩形 6"/>
          <p:cNvSpPr/>
          <p:nvPr/>
        </p:nvSpPr>
        <p:spPr>
          <a:xfrm>
            <a:off x="1981810" y="3817063"/>
            <a:ext cx="834604" cy="57983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材料訂購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2905642" y="3988862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80442" y="3830699"/>
            <a:ext cx="842320" cy="56032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後鍍處理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4363120" y="3988862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35430" y="3830701"/>
            <a:ext cx="883786" cy="560327"/>
          </a:xfrm>
          <a:prstGeom prst="rect">
            <a:avLst/>
          </a:prstGeom>
          <a:solidFill>
            <a:srgbClr val="CC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運輸</a:t>
            </a:r>
            <a:endParaRPr lang="en-US" altLang="zh-TW" b="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補漆</a:t>
            </a:r>
          </a:p>
        </p:txBody>
      </p:sp>
      <p:sp>
        <p:nvSpPr>
          <p:cNvPr id="12" name="向右箭號 11"/>
          <p:cNvSpPr/>
          <p:nvPr/>
        </p:nvSpPr>
        <p:spPr>
          <a:xfrm>
            <a:off x="5826530" y="3977192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44480" y="3838396"/>
            <a:ext cx="842320" cy="5526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組裝施工</a:t>
            </a:r>
            <a:endParaRPr lang="en-US" altLang="zh-TW" b="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7297824" y="3949152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1406361" y="3999075"/>
            <a:ext cx="483448" cy="315652"/>
          </a:xfrm>
          <a:prstGeom prst="rightArrow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7036" y="3828944"/>
            <a:ext cx="834604" cy="578162"/>
          </a:xfrm>
          <a:prstGeom prst="rect">
            <a:avLst/>
          </a:prstGeom>
          <a:solidFill>
            <a:srgbClr val="CC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訂單</a:t>
            </a:r>
            <a:endParaRPr lang="en-US" altLang="zh-TW" b="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成立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1981810" y="4625362"/>
            <a:ext cx="884506" cy="963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最小訂單</a:t>
            </a:r>
            <a:endParaRPr lang="en-US" altLang="zh-TW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排隊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3478614" y="4923314"/>
            <a:ext cx="88450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等待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4846568" y="4625362"/>
            <a:ext cx="111887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大排隊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4827772" y="5236396"/>
            <a:ext cx="113171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單價高</a:t>
            </a:r>
          </a:p>
        </p:txBody>
      </p:sp>
      <p:sp>
        <p:nvSpPr>
          <p:cNvPr id="21" name="圓角矩形 20"/>
          <p:cNvSpPr/>
          <p:nvPr/>
        </p:nvSpPr>
        <p:spPr>
          <a:xfrm>
            <a:off x="4827772" y="5887007"/>
            <a:ext cx="113171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鍍層品質不穩</a:t>
            </a:r>
          </a:p>
        </p:txBody>
      </p:sp>
      <p:sp>
        <p:nvSpPr>
          <p:cNvPr id="22" name="圓角矩形 21"/>
          <p:cNvSpPr/>
          <p:nvPr/>
        </p:nvSpPr>
        <p:spPr>
          <a:xfrm>
            <a:off x="6222636" y="4661637"/>
            <a:ext cx="113171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耗人工</a:t>
            </a:r>
            <a:endParaRPr lang="en-US" altLang="zh-TW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6222636" y="5282458"/>
            <a:ext cx="113171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觀感差</a:t>
            </a:r>
            <a:endParaRPr lang="en-US" altLang="zh-TW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16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68759" y="336131"/>
            <a:ext cx="60324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三</a:t>
            </a:r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、 先進溫室農業資</a:t>
            </a:r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材</a:t>
            </a:r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技術工法</a:t>
            </a:r>
            <a:endParaRPr lang="zh-TW" altLang="en-US" sz="3200" dirty="0">
              <a:solidFill>
                <a:prstClr val="white"/>
              </a:solidFill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2147775" y="1706525"/>
            <a:ext cx="1956391" cy="75491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2018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213549" y="1706525"/>
            <a:ext cx="1956391" cy="75491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2019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7775" y="2934585"/>
            <a:ext cx="1988289" cy="6166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東京農業資材展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47775" y="3701292"/>
            <a:ext cx="1988289" cy="6166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東京智慧農業展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49700" y="2934585"/>
            <a:ext cx="2084090" cy="6166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東京智慧農業展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49700" y="3701292"/>
            <a:ext cx="2084090" cy="6166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東京水產養殖展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47775" y="4499896"/>
            <a:ext cx="1988289" cy="6166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阪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水產養殖旅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49700" y="4499896"/>
            <a:ext cx="2084090" cy="6166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東京農業資材旅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971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48" y="4221088"/>
            <a:ext cx="2646744" cy="245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328" y="4244228"/>
            <a:ext cx="4671096" cy="256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51440" y="3769229"/>
            <a:ext cx="2880399" cy="307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●</a:t>
            </a:r>
            <a:r>
              <a:rPr lang="en-US" altLang="zh-TW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</a:t>
            </a:r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型鋼的材料價格將持續提升</a:t>
            </a:r>
            <a:endParaRPr lang="zh-TW" altLang="en-US" sz="14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621349"/>
            <a:ext cx="4878992" cy="280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4788024" y="3491716"/>
            <a:ext cx="3509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變形抵抗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變形回復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302745" y="3791006"/>
            <a:ext cx="355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TW" altLang="en-US" sz="140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●材料</a:t>
            </a:r>
            <a:r>
              <a:rPr lang="zh-TW" altLang="en-US" sz="1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強度提升</a:t>
            </a:r>
            <a:r>
              <a:rPr lang="en-US" altLang="zh-TW" sz="1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1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管材分布可降低</a:t>
            </a:r>
            <a:endParaRPr lang="zh-TW" altLang="en-US" sz="1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539552" y="907597"/>
            <a:ext cx="2592287" cy="22304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96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質</a:t>
            </a:r>
            <a:endParaRPr lang="zh-TW" altLang="en-US" sz="96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578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34616"/>
            <a:ext cx="8845624" cy="248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364088" y="3356992"/>
            <a:ext cx="3779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●八角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形</a:t>
            </a:r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管之管連接件，強度提升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46421" y="6443354"/>
            <a:ext cx="4179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●交錯形成三角組合型強化結構溫室強度提升</a:t>
            </a:r>
            <a:r>
              <a:rPr lang="en-US" altLang="zh-TW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</a:t>
            </a:r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579" y="3690153"/>
            <a:ext cx="5658308" cy="271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9512" y="3337247"/>
            <a:ext cx="5256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●</a:t>
            </a:r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圓形管接觸面為點現狀，八角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形</a:t>
            </a:r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管之接觸面為平面，壓力降低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39552" y="4077072"/>
            <a:ext cx="2088232" cy="19929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96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形</a:t>
            </a:r>
          </a:p>
        </p:txBody>
      </p:sp>
    </p:spTree>
    <p:extLst>
      <p:ext uri="{BB962C8B-B14F-4D97-AF65-F5344CB8AC3E}">
        <p14:creationId xmlns:p14="http://schemas.microsoft.com/office/powerpoint/2010/main" val="249879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409" y="258868"/>
            <a:ext cx="3223061" cy="2366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4975384" y="2628964"/>
            <a:ext cx="3258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溫室防銹強化方式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4" y="3125041"/>
            <a:ext cx="3481489" cy="239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551033" y="5522239"/>
            <a:ext cx="3481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基礎部件防銹強化方式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64" y="3091732"/>
            <a:ext cx="3221106" cy="348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1098117" y="605800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TW" altLang="en-US" sz="1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●管件於地表交界與地下部</a:t>
            </a:r>
            <a:endParaRPr lang="en-US" altLang="zh-TW" sz="1400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sz="1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表面耐蝕處理非常重要</a:t>
            </a:r>
            <a:endParaRPr lang="zh-TW" altLang="en-US" sz="1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683568" y="548680"/>
            <a:ext cx="2088232" cy="19929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96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貌</a:t>
            </a:r>
            <a:endParaRPr lang="zh-TW" altLang="en-US" sz="96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746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8024" y="2454629"/>
            <a:ext cx="4355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太陽光均勻分配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2303" y="6453336"/>
            <a:ext cx="5042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斷熱材使用</a:t>
            </a:r>
            <a:endParaRPr lang="en-US" altLang="zh-TW" dirty="0" smtClean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0"/>
          <a:stretch/>
        </p:blipFill>
        <p:spPr bwMode="auto">
          <a:xfrm>
            <a:off x="4338266" y="-13014"/>
            <a:ext cx="4782814" cy="248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4" y="2920455"/>
            <a:ext cx="4271316" cy="3371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36" y="2920455"/>
            <a:ext cx="4423344" cy="209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555" y="4905529"/>
            <a:ext cx="2704914" cy="189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8380436" y="5116462"/>
            <a:ext cx="432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防蟲網</a:t>
            </a:r>
            <a:endParaRPr lang="en-US" altLang="zh-TW" dirty="0" smtClean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83568" y="548680"/>
            <a:ext cx="2088232" cy="19929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96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</a:p>
        </p:txBody>
      </p:sp>
    </p:spTree>
    <p:extLst>
      <p:ext uri="{BB962C8B-B14F-4D97-AF65-F5344CB8AC3E}">
        <p14:creationId xmlns:p14="http://schemas.microsoft.com/office/powerpoint/2010/main" val="41975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1"/>
          <a:stretch/>
        </p:blipFill>
        <p:spPr bwMode="auto">
          <a:xfrm>
            <a:off x="7594" y="287770"/>
            <a:ext cx="7705310" cy="400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5" r="64684"/>
          <a:stretch/>
        </p:blipFill>
        <p:spPr bwMode="auto">
          <a:xfrm>
            <a:off x="4860032" y="3509404"/>
            <a:ext cx="3528392" cy="278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2051720" y="4683879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質</a:t>
            </a:r>
            <a:endParaRPr lang="zh-TW" altLang="en-US" sz="24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956375" y="1310896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形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7380312" y="5301208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貌</a:t>
            </a:r>
            <a:endParaRPr lang="zh-TW" altLang="en-US" sz="24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051720" y="188640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</a:p>
        </p:txBody>
      </p:sp>
    </p:spTree>
    <p:extLst>
      <p:ext uri="{BB962C8B-B14F-4D97-AF65-F5344CB8AC3E}">
        <p14:creationId xmlns:p14="http://schemas.microsoft.com/office/powerpoint/2010/main" val="73987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26" y="276820"/>
            <a:ext cx="4014396" cy="292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0128" y="3248180"/>
            <a:ext cx="4014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鋼管強度性能提升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9512" y="6216949"/>
            <a:ext cx="4133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鋼管強度性能</a:t>
            </a:r>
          </a:p>
        </p:txBody>
      </p:sp>
      <p:sp>
        <p:nvSpPr>
          <p:cNvPr id="18" name="矩形 17"/>
          <p:cNvSpPr/>
          <p:nvPr/>
        </p:nvSpPr>
        <p:spPr>
          <a:xfrm>
            <a:off x="8491671" y="4277957"/>
            <a:ext cx="4320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鋼管防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銹處理比較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44524" y="3432846"/>
            <a:ext cx="4932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鋼管防銹性能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提升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90" y="184487"/>
            <a:ext cx="4932010" cy="292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51" y="3862794"/>
            <a:ext cx="3742155" cy="278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64718"/>
            <a:ext cx="41338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154580" y="92876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質</a:t>
            </a:r>
            <a:endParaRPr lang="zh-TW" altLang="en-US" sz="24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72326" y="3293396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形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6101932" y="2996650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貌</a:t>
            </a:r>
            <a:endParaRPr lang="zh-TW" altLang="en-US" sz="24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442611" y="6182702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</a:p>
        </p:txBody>
      </p:sp>
    </p:spTree>
    <p:extLst>
      <p:ext uri="{BB962C8B-B14F-4D97-AF65-F5344CB8AC3E}">
        <p14:creationId xmlns:p14="http://schemas.microsoft.com/office/powerpoint/2010/main" val="3060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840357" y="2849526"/>
            <a:ext cx="7655057" cy="2466753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40357" y="2972243"/>
            <a:ext cx="821051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algn="just" defTabSz="914400" eaLnBrk="0">
              <a:lnSpc>
                <a:spcPts val="3000"/>
              </a:lnSpc>
              <a:spcBef>
                <a:spcPts val="600"/>
              </a:spcBef>
            </a:pP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開發</a:t>
            </a: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農業設施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之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彈性</a:t>
            </a:r>
            <a:r>
              <a:rPr lang="zh-TW" altLang="en-US" sz="2400" b="1" dirty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化、模組化與複合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化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連結</a:t>
            </a: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機構，</a:t>
            </a:r>
            <a:endParaRPr lang="en-US" altLang="zh-TW" sz="2400" b="1" dirty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marL="363538" algn="just" defTabSz="914400" eaLnBrk="0">
              <a:lnSpc>
                <a:spcPts val="3000"/>
              </a:lnSpc>
              <a:spcBef>
                <a:spcPts val="600"/>
              </a:spcBef>
            </a:pP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提高連結性能</a:t>
            </a:r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品質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，加快</a:t>
            </a: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生產</a:t>
            </a:r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速度</a:t>
            </a: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，</a:t>
            </a:r>
            <a:endParaRPr lang="en-US" altLang="zh-TW" sz="2400" b="1" dirty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marL="363538" algn="just" defTabSz="914400" eaLnBrk="0">
              <a:lnSpc>
                <a:spcPts val="3000"/>
              </a:lnSpc>
              <a:spcBef>
                <a:spcPts val="600"/>
              </a:spcBef>
            </a:pP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降低</a:t>
            </a:r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成本</a:t>
            </a: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及使用</a:t>
            </a:r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風險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，</a:t>
            </a:r>
            <a:endParaRPr lang="en-US" altLang="zh-TW" sz="2400" b="1" dirty="0" smtClean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marL="363538" algn="just" defTabSz="914400" eaLnBrk="0">
              <a:lnSpc>
                <a:spcPts val="3000"/>
              </a:lnSpc>
              <a:spcBef>
                <a:spcPts val="600"/>
              </a:spcBef>
            </a:pPr>
            <a:r>
              <a:rPr lang="zh-TW" altLang="en-US" sz="2400" b="1" dirty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以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強化國際</a:t>
            </a: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競爭力</a:t>
            </a:r>
            <a:r>
              <a:rPr lang="zh-TW" altLang="en-US" sz="2400" b="1" dirty="0" smtClean="0">
                <a:solidFill>
                  <a:prstClr val="black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。</a:t>
            </a:r>
            <a:endParaRPr lang="en-US" altLang="zh-TW" sz="2400" b="1" dirty="0">
              <a:solidFill>
                <a:prstClr val="black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08715" y="5933504"/>
            <a:ext cx="2133600" cy="365125"/>
          </a:xfrm>
        </p:spPr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9347" y="1873030"/>
            <a:ext cx="8032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農業</a:t>
            </a:r>
            <a:r>
              <a:rPr lang="zh-TW" altLang="en-US" sz="36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設施結構材料之連結機構技術研究</a:t>
            </a:r>
            <a:endParaRPr lang="zh-TW" altLang="en-US" sz="36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-223284" y="723349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壹、研究計畫</a:t>
            </a:r>
            <a:endParaRPr lang="zh-TW" altLang="en-US" sz="48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89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38" y="388635"/>
            <a:ext cx="8629128" cy="229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-396552" y="-10637"/>
            <a:ext cx="9096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相同強度下，重量減輕，施工時間縮短，材料變形量較少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7544" y="4656344"/>
            <a:ext cx="4536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鋼管重量較輕，搬運較方便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3" y="2748157"/>
            <a:ext cx="5076627" cy="168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8" y="5313695"/>
            <a:ext cx="5006396" cy="145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704030"/>
            <a:ext cx="3024336" cy="195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841010"/>
            <a:ext cx="2880320" cy="190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圓角矩形 21"/>
          <p:cNvSpPr/>
          <p:nvPr/>
        </p:nvSpPr>
        <p:spPr>
          <a:xfrm>
            <a:off x="179512" y="430692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質</a:t>
            </a:r>
            <a:endParaRPr lang="zh-TW" altLang="en-US" sz="24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3275856" y="393643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形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340338" y="4656344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貌</a:t>
            </a:r>
            <a:endParaRPr lang="zh-TW" altLang="en-US" sz="24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5223809" y="4549433"/>
            <a:ext cx="576063" cy="43204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</a:p>
        </p:txBody>
      </p:sp>
    </p:spTree>
    <p:extLst>
      <p:ext uri="{BB962C8B-B14F-4D97-AF65-F5344CB8AC3E}">
        <p14:creationId xmlns:p14="http://schemas.microsoft.com/office/powerpoint/2010/main" val="341850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38773"/>
            <a:ext cx="2986782" cy="229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25144"/>
            <a:ext cx="3024336" cy="19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6" t="-1637" r="2816" b="51310"/>
          <a:stretch/>
        </p:blipFill>
        <p:spPr bwMode="auto">
          <a:xfrm>
            <a:off x="2987824" y="173558"/>
            <a:ext cx="6032667" cy="208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5" y="173559"/>
            <a:ext cx="1778305" cy="2175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40" y="260010"/>
            <a:ext cx="1233632" cy="1959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265" y="2221819"/>
            <a:ext cx="3225330" cy="273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6" t="-529"/>
          <a:stretch/>
        </p:blipFill>
        <p:spPr bwMode="auto">
          <a:xfrm>
            <a:off x="6500525" y="2219308"/>
            <a:ext cx="2519966" cy="183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749" y="5009187"/>
            <a:ext cx="3115846" cy="169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95" y="4095497"/>
            <a:ext cx="2511996" cy="261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圓角矩形 13"/>
          <p:cNvSpPr/>
          <p:nvPr/>
        </p:nvSpPr>
        <p:spPr>
          <a:xfrm>
            <a:off x="154580" y="92876"/>
            <a:ext cx="1321076" cy="117588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基礎</a:t>
            </a:r>
            <a:endParaRPr lang="en-US" altLang="zh-TW" sz="2400" b="1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連結</a:t>
            </a:r>
            <a:endParaRPr lang="zh-TW" altLang="en-US" sz="24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16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5" y="4774260"/>
            <a:ext cx="8569449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9" y="2648044"/>
            <a:ext cx="2512455" cy="197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6" y="260651"/>
            <a:ext cx="3201504" cy="223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036" y="260648"/>
            <a:ext cx="3605815" cy="223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3260752" y="2080323"/>
            <a:ext cx="2155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水槽設計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68" y="260648"/>
            <a:ext cx="2187868" cy="177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721042"/>
            <a:ext cx="2808808" cy="186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930" y="2702296"/>
            <a:ext cx="3096344" cy="190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圓角矩形 18"/>
          <p:cNvSpPr/>
          <p:nvPr/>
        </p:nvSpPr>
        <p:spPr>
          <a:xfrm>
            <a:off x="3059832" y="2032899"/>
            <a:ext cx="2388788" cy="59391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水槽連結</a:t>
            </a:r>
            <a:endParaRPr lang="en-US" altLang="zh-TW" sz="2400" b="1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86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4" y="764704"/>
            <a:ext cx="45815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235698" y="6296586"/>
            <a:ext cx="5908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溫室耐風補強結構</a:t>
            </a:r>
          </a:p>
        </p:txBody>
      </p:sp>
      <p:sp>
        <p:nvSpPr>
          <p:cNvPr id="19" name="矩形 18"/>
          <p:cNvSpPr/>
          <p:nvPr/>
        </p:nvSpPr>
        <p:spPr>
          <a:xfrm>
            <a:off x="486784" y="3755554"/>
            <a:ext cx="4497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溫室耐風補強連接件設計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24886"/>
            <a:ext cx="26384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98" y="4124886"/>
            <a:ext cx="5908302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323528" y="6296586"/>
            <a:ext cx="2638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溫室耐風補強正面圖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198" y="1040929"/>
            <a:ext cx="38481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5216198" y="3755554"/>
            <a:ext cx="3927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溫室結構耐荷重試驗，性能提升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30%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3563888" y="98414"/>
            <a:ext cx="2388788" cy="59391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</a:t>
            </a:r>
            <a:r>
              <a:rPr lang="zh-TW" altLang="en-US" sz="24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</a:t>
            </a:r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連結</a:t>
            </a:r>
            <a:endParaRPr lang="en-US" altLang="zh-TW" sz="2400" b="1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545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" y="764704"/>
            <a:ext cx="9145016" cy="562973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563888" y="98414"/>
            <a:ext cx="2388788" cy="59391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4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複合</a:t>
            </a:r>
            <a:r>
              <a:rPr lang="zh-TW" altLang="en-US" sz="24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連結</a:t>
            </a:r>
            <a:endParaRPr lang="en-US" altLang="zh-TW" sz="2400" b="1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844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8788"/>
            <a:ext cx="4526931" cy="245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溫室構件連結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79512" y="692696"/>
            <a:ext cx="1872208" cy="43204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TW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十字連結</a:t>
            </a:r>
            <a:endParaRPr lang="zh-TW" altLang="en-US" b="1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635" y="3751844"/>
            <a:ext cx="5228893" cy="144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513" y="1167740"/>
            <a:ext cx="4610487" cy="251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1844"/>
            <a:ext cx="3721068" cy="302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8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字連結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" y="619279"/>
            <a:ext cx="4536503" cy="251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" y="3136052"/>
            <a:ext cx="4536503" cy="2513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758" y="692697"/>
            <a:ext cx="4394449" cy="120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47" y="1935287"/>
            <a:ext cx="3051098" cy="249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15" y="4425816"/>
            <a:ext cx="2998907" cy="243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" y="5649306"/>
            <a:ext cx="2998492" cy="120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1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邊角、門結構及水槽結構連結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6" y="908720"/>
            <a:ext cx="4464496" cy="343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632" y="908720"/>
            <a:ext cx="4499992" cy="230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8" y="4725144"/>
            <a:ext cx="4483144" cy="18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26760" y="5259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角連結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67632" y="57764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門結構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連結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4488" y="432740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水槽結構連結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49" y="4738321"/>
            <a:ext cx="4101757" cy="18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9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補強及強化結構連結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" y="895266"/>
            <a:ext cx="55054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76" y="862122"/>
            <a:ext cx="36576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7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披覆膜夾具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連結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52578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52" y="764703"/>
            <a:ext cx="2407114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901" y="2984028"/>
            <a:ext cx="2895815" cy="195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124189" y="298402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披覆膜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夾具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17366" y="858703"/>
            <a:ext cx="3839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披覆膜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夾具排水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" y="3752646"/>
            <a:ext cx="5484872" cy="262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777940" y="637877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披覆膜非對稱夾條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35" y="4941167"/>
            <a:ext cx="2541509" cy="180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22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線單箭頭接點 99"/>
          <p:cNvCxnSpPr>
            <a:stCxn id="65" idx="3"/>
          </p:cNvCxnSpPr>
          <p:nvPr/>
        </p:nvCxnSpPr>
        <p:spPr>
          <a:xfrm>
            <a:off x="4897351" y="1234710"/>
            <a:ext cx="1554098" cy="85870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圖: 卡片 2"/>
          <p:cNvSpPr/>
          <p:nvPr/>
        </p:nvSpPr>
        <p:spPr>
          <a:xfrm>
            <a:off x="108435" y="3318195"/>
            <a:ext cx="1873629" cy="652458"/>
          </a:xfrm>
          <a:prstGeom prst="flowChartPunchedCar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溫室結構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材料技術研究</a:t>
            </a:r>
            <a:endParaRPr lang="zh-TW" altLang="en-US" b="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9" name="流程圖: 卡片 68"/>
          <p:cNvSpPr/>
          <p:nvPr/>
        </p:nvSpPr>
        <p:spPr>
          <a:xfrm>
            <a:off x="6592967" y="3731779"/>
            <a:ext cx="1618555" cy="677937"/>
          </a:xfrm>
          <a:prstGeom prst="flowChartPunchedCar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溫室新連結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複合材研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究</a:t>
            </a: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430678" y="2855886"/>
            <a:ext cx="748726" cy="43746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3886529" y="5741037"/>
            <a:ext cx="314526" cy="15472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6098404" y="4649342"/>
            <a:ext cx="465962" cy="409404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流程圖: 卡片 36"/>
          <p:cNvSpPr/>
          <p:nvPr/>
        </p:nvSpPr>
        <p:spPr>
          <a:xfrm>
            <a:off x="4081437" y="5767755"/>
            <a:ext cx="1693566" cy="613754"/>
          </a:xfrm>
          <a:prstGeom prst="flowChartPunchedCard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溫室防颱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強化研究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2441460" y="1427907"/>
            <a:ext cx="828137" cy="89329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1744285" y="4001038"/>
            <a:ext cx="630900" cy="138666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流程圖: 卡片 44"/>
          <p:cNvSpPr/>
          <p:nvPr/>
        </p:nvSpPr>
        <p:spPr>
          <a:xfrm>
            <a:off x="4259543" y="3884733"/>
            <a:ext cx="1838861" cy="758293"/>
          </a:xfrm>
          <a:prstGeom prst="flowChartPunchedCard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6+3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標準溫室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強化研究</a:t>
            </a:r>
            <a:endParaRPr lang="zh-TW" altLang="en-US" b="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7" name="流程圖: 卡片 46"/>
          <p:cNvSpPr/>
          <p:nvPr/>
        </p:nvSpPr>
        <p:spPr>
          <a:xfrm>
            <a:off x="6503976" y="1627063"/>
            <a:ext cx="1626276" cy="615699"/>
          </a:xfrm>
          <a:prstGeom prst="flowChartPunchedCard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溫室結構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型材優化研究</a:t>
            </a:r>
          </a:p>
        </p:txBody>
      </p:sp>
      <p:sp>
        <p:nvSpPr>
          <p:cNvPr id="65" name="流程圖: 卡片 64"/>
          <p:cNvSpPr/>
          <p:nvPr/>
        </p:nvSpPr>
        <p:spPr>
          <a:xfrm>
            <a:off x="3067050" y="926860"/>
            <a:ext cx="1830301" cy="615699"/>
          </a:xfrm>
          <a:prstGeom prst="flowChartPunchedCard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溫室結構材料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化研究</a:t>
            </a:r>
            <a:endParaRPr lang="zh-TW" altLang="en-US" b="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5" name="流程圖: 卡片 74"/>
          <p:cNvSpPr/>
          <p:nvPr/>
        </p:nvSpPr>
        <p:spPr>
          <a:xfrm>
            <a:off x="2203651" y="3604359"/>
            <a:ext cx="1619056" cy="676625"/>
          </a:xfrm>
          <a:prstGeom prst="flowChartPunchedCard">
            <a:avLst/>
          </a:prstGeom>
          <a:solidFill>
            <a:srgbClr val="0000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國際溫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室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標準規範研究</a:t>
            </a:r>
            <a:endParaRPr lang="zh-TW" altLang="en-US" b="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84" name="直線單箭頭接點 83"/>
          <p:cNvCxnSpPr/>
          <p:nvPr/>
        </p:nvCxnSpPr>
        <p:spPr>
          <a:xfrm>
            <a:off x="4897351" y="1289927"/>
            <a:ext cx="1554098" cy="164815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3846653" y="3995770"/>
            <a:ext cx="354402" cy="7497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V="1">
            <a:off x="4868974" y="1056629"/>
            <a:ext cx="1588976" cy="16635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>
            <a:off x="1957169" y="3725206"/>
            <a:ext cx="276510" cy="18814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流程圖: 卡片 78"/>
          <p:cNvSpPr/>
          <p:nvPr/>
        </p:nvSpPr>
        <p:spPr>
          <a:xfrm>
            <a:off x="6503976" y="715295"/>
            <a:ext cx="1626276" cy="615699"/>
          </a:xfrm>
          <a:prstGeom prst="flowChartPunchedCard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溫室結構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材料強化研究</a:t>
            </a:r>
            <a:endParaRPr lang="zh-TW" altLang="en-US" b="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9" name="直線單箭頭接點 108"/>
          <p:cNvCxnSpPr>
            <a:stCxn id="65" idx="3"/>
          </p:cNvCxnSpPr>
          <p:nvPr/>
        </p:nvCxnSpPr>
        <p:spPr>
          <a:xfrm>
            <a:off x="4897351" y="1234710"/>
            <a:ext cx="1730794" cy="267864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流程圖: 卡片 52"/>
          <p:cNvSpPr/>
          <p:nvPr/>
        </p:nvSpPr>
        <p:spPr>
          <a:xfrm>
            <a:off x="2185363" y="2271229"/>
            <a:ext cx="1604596" cy="571401"/>
          </a:xfrm>
          <a:prstGeom prst="flowChartPunchedCard">
            <a:avLst/>
          </a:prstGeom>
          <a:solidFill>
            <a:srgbClr val="0000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現有溫室</a:t>
            </a:r>
            <a:endParaRPr lang="en-US" altLang="zh-TW" b="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研究分析</a:t>
            </a:r>
            <a:endParaRPr lang="zh-TW" altLang="en-US" b="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1" name="流程圖: 卡片 110"/>
          <p:cNvSpPr/>
          <p:nvPr/>
        </p:nvSpPr>
        <p:spPr>
          <a:xfrm>
            <a:off x="6537453" y="2586128"/>
            <a:ext cx="1626276" cy="615699"/>
          </a:xfrm>
          <a:prstGeom prst="flowChartPunchedCard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溫室材料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耐蝕處理研究</a:t>
            </a:r>
            <a:endParaRPr lang="zh-TW" altLang="en-US" b="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1" name="流程圖: 卡片 120"/>
          <p:cNvSpPr/>
          <p:nvPr/>
        </p:nvSpPr>
        <p:spPr>
          <a:xfrm>
            <a:off x="2172348" y="5360115"/>
            <a:ext cx="1589143" cy="655293"/>
          </a:xfrm>
          <a:prstGeom prst="flowChartPunchedCard">
            <a:avLst/>
          </a:prstGeom>
          <a:solidFill>
            <a:srgbClr val="0000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溫室風災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破損分析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42" name="直線單箭頭接點 141"/>
          <p:cNvCxnSpPr/>
          <p:nvPr/>
        </p:nvCxnSpPr>
        <p:spPr>
          <a:xfrm flipV="1">
            <a:off x="5828889" y="5788417"/>
            <a:ext cx="815116" cy="32470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標題 1"/>
          <p:cNvSpPr txBox="1">
            <a:spLocks/>
          </p:cNvSpPr>
          <p:nvPr/>
        </p:nvSpPr>
        <p:spPr>
          <a:xfrm>
            <a:off x="1812967" y="99306"/>
            <a:ext cx="5237540" cy="793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一、溫室結構材料策略方向  </a:t>
            </a:r>
            <a:endParaRPr lang="en-US" altLang="zh-TW" sz="2800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2059788" y="1965960"/>
            <a:ext cx="1828800" cy="455881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3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9" name="流程圖: 卡片 48"/>
          <p:cNvSpPr/>
          <p:nvPr/>
        </p:nvSpPr>
        <p:spPr>
          <a:xfrm>
            <a:off x="6644005" y="4719777"/>
            <a:ext cx="1618555" cy="677937"/>
          </a:xfrm>
          <a:prstGeom prst="flowChartPunchedCar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溫室安全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構造研究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6" name="流程圖: 卡片 55"/>
          <p:cNvSpPr/>
          <p:nvPr/>
        </p:nvSpPr>
        <p:spPr>
          <a:xfrm>
            <a:off x="6697891" y="5556797"/>
            <a:ext cx="1618555" cy="677937"/>
          </a:xfrm>
          <a:prstGeom prst="flowChartPunchedCar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溫室智慧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防颱技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術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379944" y="2075150"/>
            <a:ext cx="1100877" cy="10532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</a:rPr>
              <a:t>流體分析 </a:t>
            </a:r>
            <a:r>
              <a:rPr lang="en-US" altLang="zh-TW" b="1" dirty="0" smtClean="0">
                <a:solidFill>
                  <a:srgbClr val="FF0000"/>
                </a:solidFill>
              </a:rPr>
              <a:t>CFD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357979" y="5369141"/>
            <a:ext cx="1100877" cy="10532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結構</a:t>
            </a:r>
            <a:r>
              <a:rPr lang="zh-TW" altLang="en-US" b="1" dirty="0" smtClean="0">
                <a:solidFill>
                  <a:srgbClr val="FF0000"/>
                </a:solidFill>
              </a:rPr>
              <a:t>優化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71241" y="722314"/>
            <a:ext cx="1100877" cy="10532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</a:rPr>
              <a:t>材料優化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398454" y="4053644"/>
            <a:ext cx="1100877" cy="10532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</a:rPr>
              <a:t>應</a:t>
            </a:r>
            <a:r>
              <a:rPr lang="zh-TW" altLang="en-US" b="1" dirty="0">
                <a:solidFill>
                  <a:srgbClr val="FF0000"/>
                </a:solidFill>
              </a:rPr>
              <a:t>力</a:t>
            </a:r>
            <a:r>
              <a:rPr lang="zh-TW" altLang="en-US" b="1" dirty="0" smtClean="0">
                <a:solidFill>
                  <a:srgbClr val="FF0000"/>
                </a:solidFill>
              </a:rPr>
              <a:t>分析</a:t>
            </a:r>
            <a:r>
              <a:rPr lang="en-US" altLang="zh-TW" b="1" dirty="0" smtClean="0">
                <a:solidFill>
                  <a:srgbClr val="FF0000"/>
                </a:solidFill>
              </a:rPr>
              <a:t>CAE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20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連結件使用範例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548680"/>
            <a:ext cx="1728192" cy="223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6" y="674585"/>
            <a:ext cx="2952328" cy="207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679659"/>
            <a:ext cx="2113056" cy="206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514" y="679658"/>
            <a:ext cx="1482819" cy="215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8" y="2839417"/>
            <a:ext cx="2409825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98" y="2839418"/>
            <a:ext cx="2101610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82" y="2787474"/>
            <a:ext cx="2991371" cy="174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" y="4776673"/>
            <a:ext cx="2870847" cy="198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832" y="4836215"/>
            <a:ext cx="3179739" cy="186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480" y="4769986"/>
            <a:ext cx="2844704" cy="200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2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連結件使用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-2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4" y="667193"/>
            <a:ext cx="2244238" cy="17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11" y="664527"/>
            <a:ext cx="2475329" cy="17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4" y="2506788"/>
            <a:ext cx="2296028" cy="19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667192"/>
            <a:ext cx="2923823" cy="17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17" y="2506788"/>
            <a:ext cx="2768703" cy="19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32" y="4662233"/>
            <a:ext cx="301069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50" y="4662233"/>
            <a:ext cx="285778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858" y="4662233"/>
            <a:ext cx="25241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262" y="2492683"/>
            <a:ext cx="2859617" cy="19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72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39" y="4430273"/>
            <a:ext cx="2315530" cy="205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連結件使用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-3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14" y="664291"/>
            <a:ext cx="29432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" y="639738"/>
            <a:ext cx="3206838" cy="201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519" y="921466"/>
            <a:ext cx="27622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039" y="2613865"/>
            <a:ext cx="27432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5" y="2650995"/>
            <a:ext cx="32289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5" y="4394070"/>
            <a:ext cx="2809920" cy="245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23" y="2959825"/>
            <a:ext cx="2565316" cy="105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180" y="4754116"/>
            <a:ext cx="3586402" cy="16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8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連結件使用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-4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253" y="2321461"/>
            <a:ext cx="25241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719768"/>
            <a:ext cx="2472312" cy="148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6" y="715928"/>
            <a:ext cx="5104840" cy="321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3" y="3931186"/>
            <a:ext cx="3561149" cy="28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86" y="3931187"/>
            <a:ext cx="1573366" cy="144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40" y="5379351"/>
            <a:ext cx="1436059" cy="149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948" y="4477464"/>
            <a:ext cx="1863140" cy="209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88" y="4655269"/>
            <a:ext cx="1728192" cy="160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93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連結件使用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-5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51" y="764703"/>
            <a:ext cx="2253227" cy="183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79" y="764704"/>
            <a:ext cx="4476278" cy="183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5" y="2780928"/>
            <a:ext cx="3132161" cy="209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989" y="2780928"/>
            <a:ext cx="2346345" cy="206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7" y="599703"/>
            <a:ext cx="2101091" cy="200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453" y="2780928"/>
            <a:ext cx="2769893" cy="206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01" y="5013176"/>
            <a:ext cx="16097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28" y="4986891"/>
            <a:ext cx="1800199" cy="169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29" y="5013176"/>
            <a:ext cx="1952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7" y="4986891"/>
            <a:ext cx="1584176" cy="178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11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連結件使用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-6</a:t>
            </a:r>
            <a:endParaRPr lang="zh-TW" altLang="en-US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" y="740729"/>
            <a:ext cx="4308376" cy="16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58" y="648862"/>
            <a:ext cx="4346242" cy="173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" y="2564904"/>
            <a:ext cx="2940223" cy="194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380927"/>
            <a:ext cx="2081995" cy="217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323" y="4513916"/>
            <a:ext cx="3455308" cy="213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1" y="4797152"/>
            <a:ext cx="21431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207" y="2361023"/>
            <a:ext cx="2244560" cy="213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558" y="4715283"/>
            <a:ext cx="2761049" cy="193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08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2714" y="6125635"/>
            <a:ext cx="5268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hlinkClick r:id="rId2"/>
              </a:rPr>
              <a:t>https://</a:t>
            </a:r>
            <a:r>
              <a:rPr lang="en-US" altLang="zh-TW" dirty="0" smtClean="0">
                <a:solidFill>
                  <a:prstClr val="black"/>
                </a:solidFill>
                <a:hlinkClick r:id="rId2"/>
              </a:rPr>
              <a:t>www.youtube.com/watch?v=MLsuWEhhtR0</a:t>
            </a:r>
            <a:endParaRPr lang="en-US" altLang="zh-TW" dirty="0" smtClean="0">
              <a:solidFill>
                <a:prstClr val="black"/>
              </a:solidFill>
            </a:endParaRPr>
          </a:p>
          <a:p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209"/>
            <a:ext cx="9144000" cy="4875068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404257" y="485863"/>
            <a:ext cx="6705600" cy="7647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</a:t>
            </a:r>
            <a:r>
              <a:rPr lang="zh-TW" altLang="en-US" sz="36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先進材料</a:t>
            </a:r>
            <a:r>
              <a:rPr lang="en-US" altLang="zh-TW" sz="36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36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高強度線上鍍膜鋼管</a:t>
            </a:r>
            <a:endParaRPr lang="zh-TW" altLang="en-US" sz="36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17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965"/>
            <a:ext cx="9144000" cy="52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7381" t="11481" r="22262" b="5556"/>
          <a:stretch/>
        </p:blipFill>
        <p:spPr>
          <a:xfrm>
            <a:off x="308345" y="119230"/>
            <a:ext cx="8527312" cy="67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-223283" y="1565733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參、設計與分析</a:t>
            </a:r>
            <a:endParaRPr lang="zh-TW" altLang="en-US" sz="48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8828" y="2824274"/>
            <a:ext cx="7517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一、 簡易型</a:t>
            </a:r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溫室新式連結機構設計分析</a:t>
            </a:r>
            <a:endParaRPr lang="zh-TW" altLang="en-US" sz="32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0742" y="3778265"/>
            <a:ext cx="6575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二、 強固型溫室新式工法設計分析</a:t>
            </a:r>
            <a:endParaRPr lang="zh-TW" altLang="en-US" sz="32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卡片 2"/>
          <p:cNvSpPr/>
          <p:nvPr/>
        </p:nvSpPr>
        <p:spPr>
          <a:xfrm>
            <a:off x="2042515" y="2965313"/>
            <a:ext cx="1873629" cy="652458"/>
          </a:xfrm>
          <a:prstGeom prst="flowChartPunchedCar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材料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防颱技術研究</a:t>
            </a:r>
            <a:endParaRPr lang="zh-TW" altLang="en-US" b="1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3688134" y="2566509"/>
            <a:ext cx="415158" cy="398804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47" idx="1"/>
          </p:cNvCxnSpPr>
          <p:nvPr/>
        </p:nvCxnSpPr>
        <p:spPr>
          <a:xfrm>
            <a:off x="5774555" y="4655009"/>
            <a:ext cx="897669" cy="146897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流程圖: 卡片 36"/>
          <p:cNvSpPr/>
          <p:nvPr/>
        </p:nvSpPr>
        <p:spPr>
          <a:xfrm>
            <a:off x="6686772" y="4434236"/>
            <a:ext cx="1710496" cy="613754"/>
          </a:xfrm>
          <a:prstGeom prst="flowChartPunchedCard">
            <a:avLst/>
          </a:prstGeom>
          <a:solidFill>
            <a:schemeClr val="accent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強化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3" name="直線單箭頭接點 62"/>
          <p:cNvCxnSpPr>
            <a:stCxn id="53" idx="3"/>
            <a:endCxn id="82" idx="1"/>
          </p:cNvCxnSpPr>
          <p:nvPr/>
        </p:nvCxnSpPr>
        <p:spPr>
          <a:xfrm flipV="1">
            <a:off x="5799005" y="1437193"/>
            <a:ext cx="894920" cy="1032636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流程圖: 卡片 46"/>
          <p:cNvSpPr/>
          <p:nvPr/>
        </p:nvSpPr>
        <p:spPr>
          <a:xfrm>
            <a:off x="6672224" y="5882630"/>
            <a:ext cx="1722632" cy="482707"/>
          </a:xfrm>
          <a:prstGeom prst="flowChartPunchedCard">
            <a:avLst/>
          </a:prstGeom>
          <a:solidFill>
            <a:schemeClr val="accent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破風強化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5" name="流程圖: 卡片 74"/>
          <p:cNvSpPr/>
          <p:nvPr/>
        </p:nvSpPr>
        <p:spPr>
          <a:xfrm>
            <a:off x="4154711" y="4231671"/>
            <a:ext cx="1619056" cy="676625"/>
          </a:xfrm>
          <a:prstGeom prst="flowChartPunchedCard">
            <a:avLst/>
          </a:prstGeom>
          <a:solidFill>
            <a:schemeClr val="accent4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溫室組合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抗颱強化技術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86" name="直線單箭頭接點 85"/>
          <p:cNvCxnSpPr>
            <a:endCxn id="90" idx="1"/>
          </p:cNvCxnSpPr>
          <p:nvPr/>
        </p:nvCxnSpPr>
        <p:spPr>
          <a:xfrm>
            <a:off x="5774555" y="4655009"/>
            <a:ext cx="897669" cy="798084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流程圖: 卡片 89"/>
          <p:cNvSpPr/>
          <p:nvPr/>
        </p:nvSpPr>
        <p:spPr>
          <a:xfrm>
            <a:off x="6672224" y="5158746"/>
            <a:ext cx="1722632" cy="588694"/>
          </a:xfrm>
          <a:prstGeom prst="flowChartPunchedCard">
            <a:avLst/>
          </a:prstGeom>
          <a:solidFill>
            <a:schemeClr val="accent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外部強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1" name="直線單箭頭接點 90"/>
          <p:cNvCxnSpPr/>
          <p:nvPr/>
        </p:nvCxnSpPr>
        <p:spPr>
          <a:xfrm>
            <a:off x="3656541" y="3892657"/>
            <a:ext cx="586738" cy="44314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流程圖: 卡片 52"/>
          <p:cNvSpPr/>
          <p:nvPr/>
        </p:nvSpPr>
        <p:spPr>
          <a:xfrm>
            <a:off x="4102837" y="2144836"/>
            <a:ext cx="1696168" cy="649986"/>
          </a:xfrm>
          <a:prstGeom prst="flowChartPunchedCard">
            <a:avLst/>
          </a:prstGeom>
          <a:solidFill>
            <a:schemeClr val="accent4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溫室材料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defTabSz="914400"/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</a:p>
        </p:txBody>
      </p:sp>
      <p:cxnSp>
        <p:nvCxnSpPr>
          <p:cNvPr id="128" name="直線單箭頭接點 127"/>
          <p:cNvCxnSpPr>
            <a:endCxn id="37" idx="1"/>
          </p:cNvCxnSpPr>
          <p:nvPr/>
        </p:nvCxnSpPr>
        <p:spPr>
          <a:xfrm>
            <a:off x="5774555" y="4655009"/>
            <a:ext cx="912217" cy="86104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53" idx="3"/>
            <a:endCxn id="95" idx="1"/>
          </p:cNvCxnSpPr>
          <p:nvPr/>
        </p:nvCxnSpPr>
        <p:spPr>
          <a:xfrm>
            <a:off x="5799005" y="2469829"/>
            <a:ext cx="873219" cy="23236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>
            <a:endCxn id="81" idx="1"/>
          </p:cNvCxnSpPr>
          <p:nvPr/>
        </p:nvCxnSpPr>
        <p:spPr>
          <a:xfrm flipV="1">
            <a:off x="5774555" y="4016603"/>
            <a:ext cx="910641" cy="638406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圖: 卡片 80"/>
          <p:cNvSpPr/>
          <p:nvPr/>
        </p:nvSpPr>
        <p:spPr>
          <a:xfrm>
            <a:off x="6685196" y="3709726"/>
            <a:ext cx="1710496" cy="613754"/>
          </a:xfrm>
          <a:prstGeom prst="flowChartPunchedCard">
            <a:avLst/>
          </a:prstGeom>
          <a:solidFill>
            <a:schemeClr val="accent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強化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2" name="流程圖: 卡片 81"/>
          <p:cNvSpPr/>
          <p:nvPr/>
        </p:nvSpPr>
        <p:spPr>
          <a:xfrm>
            <a:off x="6693925" y="1130316"/>
            <a:ext cx="1681514" cy="613754"/>
          </a:xfrm>
          <a:prstGeom prst="flowChartPunchedCard">
            <a:avLst/>
          </a:prstGeom>
          <a:solidFill>
            <a:srgbClr val="9933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高斷面強度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7" name="流程圖: 卡片 86"/>
          <p:cNvSpPr/>
          <p:nvPr/>
        </p:nvSpPr>
        <p:spPr>
          <a:xfrm>
            <a:off x="6662788" y="3076267"/>
            <a:ext cx="1695122" cy="482707"/>
          </a:xfrm>
          <a:prstGeom prst="flowChartPunchedCard">
            <a:avLst/>
          </a:prstGeom>
          <a:solidFill>
            <a:srgbClr val="9933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高組</a:t>
            </a:r>
            <a:r>
              <a:rPr lang="zh-TW" altLang="en-US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合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強度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5" name="流程圖: 卡片 94"/>
          <p:cNvSpPr/>
          <p:nvPr/>
        </p:nvSpPr>
        <p:spPr>
          <a:xfrm>
            <a:off x="6672224" y="2407849"/>
            <a:ext cx="1695124" cy="588694"/>
          </a:xfrm>
          <a:prstGeom prst="flowChartPunchedCard">
            <a:avLst/>
          </a:prstGeom>
          <a:solidFill>
            <a:srgbClr val="9933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高結構強化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6" name="流程圖: 卡片 95"/>
          <p:cNvSpPr/>
          <p:nvPr/>
        </p:nvSpPr>
        <p:spPr>
          <a:xfrm>
            <a:off x="6705838" y="433755"/>
            <a:ext cx="1670365" cy="613754"/>
          </a:xfrm>
          <a:prstGeom prst="flowChartPunchedCard">
            <a:avLst/>
          </a:prstGeom>
          <a:solidFill>
            <a:srgbClr val="9933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高材料強度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8" name="直線單箭頭接點 97"/>
          <p:cNvCxnSpPr>
            <a:endCxn id="87" idx="1"/>
          </p:cNvCxnSpPr>
          <p:nvPr/>
        </p:nvCxnSpPr>
        <p:spPr>
          <a:xfrm>
            <a:off x="5812476" y="2617105"/>
            <a:ext cx="850312" cy="700516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53" idx="3"/>
            <a:endCxn id="96" idx="1"/>
          </p:cNvCxnSpPr>
          <p:nvPr/>
        </p:nvCxnSpPr>
        <p:spPr>
          <a:xfrm flipV="1">
            <a:off x="5799005" y="740632"/>
            <a:ext cx="906833" cy="172919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圓角矩形 42"/>
          <p:cNvSpPr/>
          <p:nvPr/>
        </p:nvSpPr>
        <p:spPr>
          <a:xfrm>
            <a:off x="3983676" y="1676582"/>
            <a:ext cx="1828800" cy="455881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94D31D-0B0A-4464-ADBC-5EACA5E46C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6339694" y="179672"/>
            <a:ext cx="2293912" cy="6541803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1515297" y="3021245"/>
            <a:ext cx="477713" cy="652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42842" y="1978918"/>
            <a:ext cx="1295400" cy="62107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結構安全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142842" y="2658142"/>
            <a:ext cx="1295400" cy="62107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作業便利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142842" y="3392031"/>
            <a:ext cx="1295400" cy="62107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環境控制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142842" y="4109809"/>
            <a:ext cx="1295400" cy="62107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成本合理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5" name="直線單箭頭接點 34"/>
          <p:cNvCxnSpPr>
            <a:endCxn id="36" idx="1"/>
          </p:cNvCxnSpPr>
          <p:nvPr/>
        </p:nvCxnSpPr>
        <p:spPr>
          <a:xfrm flipV="1">
            <a:off x="5812476" y="2087308"/>
            <a:ext cx="881449" cy="359996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圖: 卡片 35"/>
          <p:cNvSpPr/>
          <p:nvPr/>
        </p:nvSpPr>
        <p:spPr>
          <a:xfrm>
            <a:off x="6693925" y="1780431"/>
            <a:ext cx="1681514" cy="613754"/>
          </a:xfrm>
          <a:prstGeom prst="flowChartPunchedCard">
            <a:avLst/>
          </a:prstGeom>
          <a:solidFill>
            <a:srgbClr val="9933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b="1" dirty="0" smtClean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高耐蝕壽命</a:t>
            </a:r>
            <a:endParaRPr lang="en-US" altLang="zh-TW" b="1" dirty="0" smtClean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646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48" y="1140968"/>
            <a:ext cx="6075192" cy="447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44" y="4889263"/>
            <a:ext cx="2864320" cy="1835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50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文字方塊 5"/>
          <p:cNvSpPr txBox="1">
            <a:spLocks noChangeArrowheads="1"/>
          </p:cNvSpPr>
          <p:nvPr/>
        </p:nvSpPr>
        <p:spPr bwMode="auto">
          <a:xfrm>
            <a:off x="6742740" y="1062344"/>
            <a:ext cx="15814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defTabSz="91440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現況</a:t>
            </a:r>
            <a:endParaRPr lang="en-US" altLang="zh-TW" sz="1800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defTabSz="91440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、彈簧夾</a:t>
            </a:r>
            <a:endParaRPr lang="en-US" altLang="zh-TW" sz="18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1281509" y="3530162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1281509" y="4104592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2640189" y="4734518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103522" y="5613373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1275049" y="4496641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1197102" y="2848376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>
            <a:stCxn id="19" idx="3"/>
            <a:endCxn id="7" idx="7"/>
          </p:cNvCxnSpPr>
          <p:nvPr/>
        </p:nvCxnSpPr>
        <p:spPr>
          <a:xfrm flipH="1">
            <a:off x="2319658" y="4998684"/>
            <a:ext cx="369975" cy="6561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75" y="3298547"/>
            <a:ext cx="1926802" cy="166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742740" y="2935623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型夾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42740" y="5007610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、上弦夾</a:t>
            </a:r>
          </a:p>
        </p:txBody>
      </p:sp>
      <p:pic>
        <p:nvPicPr>
          <p:cNvPr id="17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75" y="1708675"/>
            <a:ext cx="1748242" cy="122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75" y="5376941"/>
            <a:ext cx="1484906" cy="13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橢圓 22"/>
          <p:cNvSpPr/>
          <p:nvPr/>
        </p:nvSpPr>
        <p:spPr>
          <a:xfrm>
            <a:off x="3373172" y="5647149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756809" y="5621457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755741" y="4808377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5177772" y="4638241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5094433" y="5868987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2977813" y="5673438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232113" y="670302"/>
            <a:ext cx="5359113" cy="453778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TW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 常見簡易溫室連結件分析</a:t>
            </a:r>
            <a:endParaRPr lang="zh-TW" altLang="en-US" sz="2800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151951" y="124637"/>
            <a:ext cx="8534849" cy="453778"/>
          </a:xfrm>
          <a:prstGeom prst="roundRect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zh-TW" altLang="en-US" sz="2800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zh-TW" altLang="en-US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 簡易型溫室新式連結機構強化設計與工程分析</a:t>
            </a:r>
            <a:endParaRPr lang="zh-TW" altLang="en-US" sz="2800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94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51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8202" y="314588"/>
            <a:ext cx="84580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TW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</a:t>
            </a:r>
            <a:r>
              <a:rPr lang="zh-TW" altLang="en-US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、</a:t>
            </a:r>
            <a:r>
              <a:rPr lang="zh-TW" altLang="en-US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</a:t>
            </a:r>
            <a:r>
              <a:rPr lang="zh-TW" altLang="en-US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結構工</a:t>
            </a:r>
            <a:r>
              <a:rPr lang="zh-TW" altLang="en-US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程</a:t>
            </a:r>
            <a:r>
              <a:rPr lang="zh-TW" altLang="en-US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分析</a:t>
            </a:r>
            <a:endParaRPr lang="en-US" altLang="zh-TW" sz="24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2" y="2999128"/>
            <a:ext cx="3503319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770231" y="1526084"/>
          <a:ext cx="779807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384"/>
                <a:gridCol w="647114"/>
                <a:gridCol w="928467"/>
                <a:gridCol w="872197"/>
                <a:gridCol w="1097280"/>
                <a:gridCol w="1069145"/>
                <a:gridCol w="1266092"/>
                <a:gridCol w="121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風速等級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(m/s)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風速壓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</a:t>
                      </a:r>
                      <a:r>
                        <a:rPr lang="en-US" altLang="zh-TW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kgf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/m</a:t>
                      </a:r>
                      <a:r>
                        <a:rPr lang="en-US" altLang="zh-TW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陣風壓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迎風壁面風壓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屋頂面風壓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側風屋面風壓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背風壁面風壓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(Pa)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1520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1216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1368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1216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760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9" y="3210265"/>
            <a:ext cx="3276600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5"/>
          <p:cNvSpPr txBox="1">
            <a:spLocks noChangeArrowheads="1"/>
          </p:cNvSpPr>
          <p:nvPr/>
        </p:nvSpPr>
        <p:spPr bwMode="auto">
          <a:xfrm>
            <a:off x="210350" y="6377328"/>
            <a:ext cx="346789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3832228" y="6377328"/>
            <a:ext cx="4365626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溫室結構受風壓圖</a:t>
            </a: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832229" y="3986552"/>
            <a:ext cx="566737" cy="306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3"/>
          <p:cNvSpPr>
            <a:spLocks noChangeArrowheads="1"/>
          </p:cNvSpPr>
          <p:nvPr/>
        </p:nvSpPr>
        <p:spPr bwMode="auto">
          <a:xfrm>
            <a:off x="3047209" y="3619839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4864104" y="3305515"/>
            <a:ext cx="349250" cy="344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6"/>
          <p:cNvSpPr>
            <a:spLocks noChangeArrowheads="1"/>
          </p:cNvSpPr>
          <p:nvPr/>
        </p:nvSpPr>
        <p:spPr bwMode="auto">
          <a:xfrm>
            <a:off x="3560766" y="2999127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迎風屋面風壓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6999291" y="5112090"/>
            <a:ext cx="636588" cy="309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8"/>
          <p:cNvSpPr>
            <a:spLocks noChangeArrowheads="1"/>
          </p:cNvSpPr>
          <p:nvPr/>
        </p:nvSpPr>
        <p:spPr bwMode="auto">
          <a:xfrm>
            <a:off x="7558091" y="5077165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背風壁面風壓</a:t>
            </a:r>
            <a:endParaRPr lang="zh-TW" altLang="en-US" dirty="0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4781554" y="4915240"/>
            <a:ext cx="582612" cy="430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0"/>
          <p:cNvSpPr>
            <a:spLocks noChangeArrowheads="1"/>
          </p:cNvSpPr>
          <p:nvPr/>
        </p:nvSpPr>
        <p:spPr bwMode="auto">
          <a:xfrm>
            <a:off x="3678241" y="5305765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6627816" y="3295196"/>
            <a:ext cx="574675" cy="395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4"/>
          <p:cNvSpPr>
            <a:spLocks noChangeArrowheads="1"/>
          </p:cNvSpPr>
          <p:nvPr/>
        </p:nvSpPr>
        <p:spPr bwMode="auto">
          <a:xfrm>
            <a:off x="6808791" y="2987221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側風屋面風壓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2" name="矩形 16"/>
          <p:cNvSpPr>
            <a:spLocks noChangeArrowheads="1"/>
          </p:cNvSpPr>
          <p:nvPr/>
        </p:nvSpPr>
        <p:spPr bwMode="auto">
          <a:xfrm>
            <a:off x="6627816" y="3578565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背風屋面風壓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6223004" y="3867490"/>
            <a:ext cx="468312" cy="244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5915029" y="3046752"/>
            <a:ext cx="17462" cy="496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16"/>
          <p:cNvSpPr>
            <a:spLocks noChangeArrowheads="1"/>
          </p:cNvSpPr>
          <p:nvPr/>
        </p:nvSpPr>
        <p:spPr bwMode="auto">
          <a:xfrm>
            <a:off x="5476879" y="2753065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TW" altLang="en-US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中央屋面風壓</a:t>
            </a:r>
            <a:endParaRPr lang="zh-TW" altLang="en-US">
              <a:solidFill>
                <a:prstClr val="black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3724" y="1027921"/>
            <a:ext cx="7794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1200"/>
              </a:spcBef>
            </a:pP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簡易型溫室連結件結構模擬風壓設定</a:t>
            </a:r>
          </a:p>
        </p:txBody>
      </p:sp>
    </p:spTree>
    <p:extLst>
      <p:ext uri="{BB962C8B-B14F-4D97-AF65-F5344CB8AC3E}">
        <p14:creationId xmlns:p14="http://schemas.microsoft.com/office/powerpoint/2010/main" val="9270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07" y="2737961"/>
            <a:ext cx="40005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37" y="2766536"/>
            <a:ext cx="39338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226109" y="1093787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/>
                  </a:extLst>
                </a:gridCol>
                <a:gridCol w="777225">
                  <a:extLst>
                    <a:ext uri="{9D8B030D-6E8A-4147-A177-3AD203B41FA5}"/>
                  </a:extLst>
                </a:gridCol>
                <a:gridCol w="805564">
                  <a:extLst>
                    <a:ext uri="{9D8B030D-6E8A-4147-A177-3AD203B41FA5}"/>
                  </a:extLst>
                </a:gridCol>
                <a:gridCol w="961889">
                  <a:extLst>
                    <a:ext uri="{9D8B030D-6E8A-4147-A177-3AD203B41FA5}"/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SS400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245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275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285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894447" y="731837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4821237" y="2386413"/>
            <a:ext cx="386559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最大應力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312 </a:t>
            </a:r>
            <a:r>
              <a:rPr lang="en-US" altLang="zh-TW" dirty="0" err="1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MPa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文字方塊 5"/>
          <p:cNvSpPr txBox="1">
            <a:spLocks noChangeArrowheads="1"/>
          </p:cNvSpPr>
          <p:nvPr/>
        </p:nvSpPr>
        <p:spPr bwMode="auto">
          <a:xfrm>
            <a:off x="420386" y="6154077"/>
            <a:ext cx="39332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風壓下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溫室結構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變形量分布圖</a:t>
            </a:r>
          </a:p>
        </p:txBody>
      </p:sp>
      <p:sp>
        <p:nvSpPr>
          <p:cNvPr id="38" name="矩形 37"/>
          <p:cNvSpPr/>
          <p:nvPr/>
        </p:nvSpPr>
        <p:spPr>
          <a:xfrm>
            <a:off x="832290" y="2924945"/>
            <a:ext cx="355334" cy="19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83568" y="3573016"/>
            <a:ext cx="1080120" cy="28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文字方塊 5"/>
          <p:cNvSpPr txBox="1">
            <a:spLocks noChangeArrowheads="1"/>
          </p:cNvSpPr>
          <p:nvPr/>
        </p:nvSpPr>
        <p:spPr bwMode="auto">
          <a:xfrm>
            <a:off x="335646" y="2392039"/>
            <a:ext cx="3421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最大變形量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9.8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mm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3991152" y="787793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TW" sz="20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</a:t>
            </a:r>
            <a:r>
              <a:rPr lang="zh-TW" altLang="en-US" sz="20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級風壓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模擬</a:t>
            </a:r>
          </a:p>
        </p:txBody>
      </p:sp>
      <p:sp>
        <p:nvSpPr>
          <p:cNvPr id="42" name="文字方塊 5"/>
          <p:cNvSpPr txBox="1">
            <a:spLocks noChangeArrowheads="1"/>
          </p:cNvSpPr>
          <p:nvPr/>
        </p:nvSpPr>
        <p:spPr bwMode="auto">
          <a:xfrm>
            <a:off x="4752961" y="6174159"/>
            <a:ext cx="4002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風壓下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溫室結構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應力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分布圖</a:t>
            </a:r>
            <a:endParaRPr lang="zh-TW" altLang="en-US" dirty="0">
              <a:solidFill>
                <a:prstClr val="black"/>
              </a:solidFill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60233" y="3572268"/>
            <a:ext cx="1007413" cy="211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47920" y="2858260"/>
            <a:ext cx="472380" cy="22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2764" y="1100137"/>
            <a:ext cx="47340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zh-TW" altLang="zh-TW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受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13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級風壓力時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312MPa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在鍍鋅鋼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抗拉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強度內，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溫室結構可承受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級風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壓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力。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9.8mm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，發生在側牆連接處。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647720" y="296851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簡易型溫室結構</a:t>
            </a:r>
            <a:r>
              <a:rPr lang="zh-TW" altLang="en-US" sz="2000" b="1" kern="100" dirty="0" smtClean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分析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6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61" y="3059516"/>
            <a:ext cx="4242905" cy="309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5" y="3059516"/>
            <a:ext cx="4587657" cy="309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226109" y="1093787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/>
                  </a:extLst>
                </a:gridCol>
                <a:gridCol w="777225">
                  <a:extLst>
                    <a:ext uri="{9D8B030D-6E8A-4147-A177-3AD203B41FA5}"/>
                  </a:extLst>
                </a:gridCol>
                <a:gridCol w="805564">
                  <a:extLst>
                    <a:ext uri="{9D8B030D-6E8A-4147-A177-3AD203B41FA5}"/>
                  </a:extLst>
                </a:gridCol>
                <a:gridCol w="961889">
                  <a:extLst>
                    <a:ext uri="{9D8B030D-6E8A-4147-A177-3AD203B41FA5}"/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SS400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245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275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285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894447" y="731837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4752961" y="2689628"/>
            <a:ext cx="424290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最大應力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34 </a:t>
            </a:r>
            <a:r>
              <a:rPr lang="en-US" altLang="zh-TW" dirty="0" err="1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MPa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7" name="文字方塊 5"/>
          <p:cNvSpPr txBox="1">
            <a:spLocks noChangeArrowheads="1"/>
          </p:cNvSpPr>
          <p:nvPr/>
        </p:nvSpPr>
        <p:spPr bwMode="auto">
          <a:xfrm>
            <a:off x="93195" y="6154077"/>
            <a:ext cx="45876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風壓下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溫室</a:t>
            </a:r>
            <a:r>
              <a:rPr lang="en-US" altLang="zh-TW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T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桿結構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變形量分布圖</a:t>
            </a:r>
          </a:p>
        </p:txBody>
      </p:sp>
      <p:sp>
        <p:nvSpPr>
          <p:cNvPr id="38" name="矩形 37"/>
          <p:cNvSpPr/>
          <p:nvPr/>
        </p:nvSpPr>
        <p:spPr>
          <a:xfrm>
            <a:off x="395536" y="3212976"/>
            <a:ext cx="36004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23528" y="3933056"/>
            <a:ext cx="970700" cy="28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文字方塊 5"/>
          <p:cNvSpPr txBox="1">
            <a:spLocks noChangeArrowheads="1"/>
          </p:cNvSpPr>
          <p:nvPr/>
        </p:nvSpPr>
        <p:spPr bwMode="auto">
          <a:xfrm>
            <a:off x="93195" y="2688661"/>
            <a:ext cx="458765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最大變形量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5.3 </a:t>
            </a: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mm</a:t>
            </a:r>
            <a:endParaRPr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3991152" y="787793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en-US" altLang="zh-TW" sz="20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</a:t>
            </a:r>
            <a:r>
              <a:rPr lang="zh-TW" altLang="en-US" sz="20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級風壓</a:t>
            </a:r>
            <a:r>
              <a:rPr lang="zh-TW" altLang="en-US" sz="2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模擬</a:t>
            </a:r>
          </a:p>
        </p:txBody>
      </p:sp>
      <p:sp>
        <p:nvSpPr>
          <p:cNvPr id="42" name="文字方塊 5"/>
          <p:cNvSpPr txBox="1">
            <a:spLocks noChangeArrowheads="1"/>
          </p:cNvSpPr>
          <p:nvPr/>
        </p:nvSpPr>
        <p:spPr bwMode="auto">
          <a:xfrm>
            <a:off x="4752960" y="6174159"/>
            <a:ext cx="42429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風壓下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溫室</a:t>
            </a:r>
            <a:r>
              <a:rPr lang="en-US" altLang="zh-TW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T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桿結構應力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分布圖</a:t>
            </a:r>
            <a:endParaRPr lang="zh-TW" altLang="en-US" dirty="0">
              <a:solidFill>
                <a:prstClr val="black"/>
              </a:solidFill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60233" y="3988351"/>
            <a:ext cx="890402" cy="211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76056" y="3212976"/>
            <a:ext cx="472380" cy="22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2764" y="1100137"/>
            <a:ext cx="4734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zh-TW" altLang="zh-TW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溫室結構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受</a:t>
            </a:r>
            <a:r>
              <a:rPr lang="en-US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13</a:t>
            </a:r>
            <a:r>
              <a:rPr lang="zh-TW" altLang="zh-TW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級風壓力時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桿結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構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34MPa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發生在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桿與側立柱連接處</a:t>
            </a:r>
            <a:r>
              <a:rPr lang="zh-TW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 dirty="0" smtClean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桿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5.3mm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，發生在鍍鋅桿接合處連結件。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627158" y="160669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簡易型溫室連結件結構</a:t>
            </a:r>
            <a:r>
              <a:rPr lang="zh-TW" altLang="en-US" sz="2000" b="1" kern="100" dirty="0" smtClean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模擬</a:t>
            </a:r>
            <a:r>
              <a:rPr lang="zh-TW" altLang="en-US" sz="2000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53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5"/>
          <p:cNvSpPr txBox="1">
            <a:spLocks noChangeArrowheads="1"/>
          </p:cNvSpPr>
          <p:nvPr/>
        </p:nvSpPr>
        <p:spPr bwMode="auto">
          <a:xfrm>
            <a:off x="1372003" y="3063948"/>
            <a:ext cx="61682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風壓下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溫室</a:t>
            </a:r>
            <a:r>
              <a:rPr lang="en-US" altLang="zh-TW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T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桿結構變形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量分布圖</a:t>
            </a:r>
          </a:p>
        </p:txBody>
      </p:sp>
      <p:sp>
        <p:nvSpPr>
          <p:cNvPr id="5" name="文字方塊 5"/>
          <p:cNvSpPr txBox="1">
            <a:spLocks noChangeArrowheads="1"/>
          </p:cNvSpPr>
          <p:nvPr/>
        </p:nvSpPr>
        <p:spPr bwMode="auto">
          <a:xfrm>
            <a:off x="1372003" y="6483514"/>
            <a:ext cx="61682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13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級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風壓下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溫室</a:t>
            </a:r>
            <a:r>
              <a:rPr lang="en-US" altLang="zh-TW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T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桿結構應力分布圖</a:t>
            </a:r>
            <a:endParaRPr lang="zh-TW" altLang="en-US" dirty="0">
              <a:solidFill>
                <a:prstClr val="black"/>
              </a:solidFill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03" y="435048"/>
            <a:ext cx="6172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03" y="3406939"/>
            <a:ext cx="61722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54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55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3088" y="584871"/>
            <a:ext cx="84580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(1).</a:t>
            </a:r>
            <a:r>
              <a:rPr lang="zh-TW" altLang="en-US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現有彈簧</a:t>
            </a:r>
            <a:r>
              <a:rPr lang="zh-TW" altLang="en-US" sz="20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夾溫室連結件結構模擬</a:t>
            </a:r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71843" y="9622"/>
            <a:ext cx="7886700" cy="774357"/>
          </a:xfrm>
        </p:spPr>
        <p:txBody>
          <a:bodyPr>
            <a:normAutofit/>
          </a:bodyPr>
          <a:lstStyle/>
          <a:p>
            <a:pPr algn="ctr"/>
            <a:r>
              <a:rPr lang="en-US" altLang="zh-TW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</a:t>
            </a:r>
            <a:r>
              <a:rPr lang="zh-TW" altLang="en-US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、連接件結構工程分析</a:t>
            </a:r>
            <a:endParaRPr lang="zh-TW" altLang="en-US" sz="24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5" name="文字方塊 5"/>
          <p:cNvSpPr txBox="1">
            <a:spLocks noChangeArrowheads="1"/>
          </p:cNvSpPr>
          <p:nvPr/>
        </p:nvSpPr>
        <p:spPr bwMode="auto">
          <a:xfrm>
            <a:off x="256388" y="3213831"/>
            <a:ext cx="346789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彈簧夾溫室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連結件</a:t>
            </a:r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4" y="984981"/>
            <a:ext cx="32861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43" y="3583719"/>
            <a:ext cx="3139146" cy="28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5"/>
          <p:cNvSpPr txBox="1">
            <a:spLocks noChangeArrowheads="1"/>
          </p:cNvSpPr>
          <p:nvPr/>
        </p:nvSpPr>
        <p:spPr bwMode="auto">
          <a:xfrm>
            <a:off x="347270" y="6447640"/>
            <a:ext cx="3467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彈簧夾溫室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連結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件結構模擬設定</a:t>
            </a:r>
            <a:endParaRPr lang="zh-TW" altLang="en-US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317118" y="4493527"/>
            <a:ext cx="881117" cy="19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2564345" y="5707960"/>
            <a:ext cx="881117" cy="19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03088" y="470123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拉力</a:t>
            </a:r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64345" y="589897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拉力</a:t>
            </a:r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4787265" y="1162781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/>
                  </a:extLst>
                </a:gridCol>
                <a:gridCol w="777225">
                  <a:extLst>
                    <a:ext uri="{9D8B030D-6E8A-4147-A177-3AD203B41FA5}"/>
                  </a:extLst>
                </a:gridCol>
                <a:gridCol w="805564">
                  <a:extLst>
                    <a:ext uri="{9D8B030D-6E8A-4147-A177-3AD203B41FA5}"/>
                  </a:extLst>
                </a:gridCol>
                <a:gridCol w="961889">
                  <a:extLst>
                    <a:ext uri="{9D8B030D-6E8A-4147-A177-3AD203B41FA5}"/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SS400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245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275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285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6" name="文字方塊 5"/>
          <p:cNvSpPr txBox="1">
            <a:spLocks noChangeArrowheads="1"/>
          </p:cNvSpPr>
          <p:nvPr/>
        </p:nvSpPr>
        <p:spPr bwMode="auto">
          <a:xfrm>
            <a:off x="5455603" y="800831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17" name="文字方塊 5"/>
          <p:cNvSpPr txBox="1">
            <a:spLocks noChangeArrowheads="1"/>
          </p:cNvSpPr>
          <p:nvPr/>
        </p:nvSpPr>
        <p:spPr bwMode="auto">
          <a:xfrm>
            <a:off x="6632734" y="6308198"/>
            <a:ext cx="24819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彈簧夾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變形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量分布圖</a:t>
            </a:r>
          </a:p>
        </p:txBody>
      </p:sp>
      <p:sp>
        <p:nvSpPr>
          <p:cNvPr id="18" name="文字方塊 5"/>
          <p:cNvSpPr txBox="1">
            <a:spLocks noChangeArrowheads="1"/>
          </p:cNvSpPr>
          <p:nvPr/>
        </p:nvSpPr>
        <p:spPr bwMode="auto">
          <a:xfrm>
            <a:off x="3815161" y="6308198"/>
            <a:ext cx="2767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彈簧夾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應力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分布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圖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61" y="3926274"/>
            <a:ext cx="2767634" cy="237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34" y="3926274"/>
            <a:ext cx="2481928" cy="238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4083490" y="2613666"/>
            <a:ext cx="4734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彈簧夾受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800N(82kg)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拉力時，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應力值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246MPa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接近鍍鋅鋼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降伏強度，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彈簧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夾可承受最大反覆拉力為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82kg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變形量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0.14mm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67944" y="4511749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51002" y="4618445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1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25" y="4055772"/>
            <a:ext cx="2861085" cy="241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71843" y="9622"/>
            <a:ext cx="7886700" cy="774357"/>
          </a:xfrm>
        </p:spPr>
        <p:txBody>
          <a:bodyPr>
            <a:normAutofit/>
          </a:bodyPr>
          <a:lstStyle/>
          <a:p>
            <a:pPr algn="ctr"/>
            <a:r>
              <a:rPr lang="en-US" altLang="zh-TW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(2).</a:t>
            </a:r>
            <a:r>
              <a:rPr lang="zh-TW" altLang="en-US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現</a:t>
            </a:r>
            <a:r>
              <a:rPr lang="zh-TW" altLang="en-US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有</a:t>
            </a:r>
            <a:r>
              <a:rPr lang="en-US" altLang="zh-TW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lang="zh-TW" altLang="en-US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型夾溫室連結件工程分析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3" y="800831"/>
            <a:ext cx="3351714" cy="22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2" y="4055771"/>
            <a:ext cx="2940301" cy="241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文字方塊 5"/>
          <p:cNvSpPr txBox="1">
            <a:spLocks noChangeArrowheads="1"/>
          </p:cNvSpPr>
          <p:nvPr/>
        </p:nvSpPr>
        <p:spPr bwMode="auto">
          <a:xfrm>
            <a:off x="294885" y="3197698"/>
            <a:ext cx="3467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T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夾溫室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連結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件結構模擬設定</a:t>
            </a:r>
            <a:endParaRPr lang="zh-TW" altLang="en-US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142561" y="1574579"/>
            <a:ext cx="881117" cy="19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1545680" y="2525930"/>
            <a:ext cx="881117" cy="19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28531" y="178229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拉力</a:t>
            </a:r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45680" y="271694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拉力</a:t>
            </a:r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4537399" y="978631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/>
                  </a:extLst>
                </a:gridCol>
                <a:gridCol w="777225">
                  <a:extLst>
                    <a:ext uri="{9D8B030D-6E8A-4147-A177-3AD203B41FA5}"/>
                  </a:extLst>
                </a:gridCol>
                <a:gridCol w="805564">
                  <a:extLst>
                    <a:ext uri="{9D8B030D-6E8A-4147-A177-3AD203B41FA5}"/>
                  </a:extLst>
                </a:gridCol>
                <a:gridCol w="961889">
                  <a:extLst>
                    <a:ext uri="{9D8B030D-6E8A-4147-A177-3AD203B41FA5}"/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SS400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245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275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285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5205737" y="616681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5" name="文字方塊 5"/>
          <p:cNvSpPr txBox="1">
            <a:spLocks noChangeArrowheads="1"/>
          </p:cNvSpPr>
          <p:nvPr/>
        </p:nvSpPr>
        <p:spPr bwMode="auto">
          <a:xfrm>
            <a:off x="4793903" y="6468060"/>
            <a:ext cx="3384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型夾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受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700kg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拉力應力分布圖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385149" y="6468060"/>
            <a:ext cx="3273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型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夾受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400kg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拉力應力分布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圖</a:t>
            </a:r>
          </a:p>
        </p:txBody>
      </p:sp>
      <p:sp>
        <p:nvSpPr>
          <p:cNvPr id="37" name="矩形 36"/>
          <p:cNvSpPr/>
          <p:nvPr/>
        </p:nvSpPr>
        <p:spPr>
          <a:xfrm>
            <a:off x="3622896" y="2301445"/>
            <a:ext cx="5127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型夾受</a:t>
            </a:r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3920N(400kg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拉力時，</a:t>
            </a:r>
            <a:r>
              <a:rPr lang="zh-TW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</a:t>
            </a:r>
            <a:r>
              <a:rPr lang="zh-TW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應力值</a:t>
            </a:r>
            <a:r>
              <a:rPr lang="zh-TW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248 </a:t>
            </a:r>
            <a:r>
              <a:rPr lang="en-US" altLang="zh-TW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MPa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接近鍍鋅鋼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降伏強度，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彈簧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夾可承受最大反覆拉力為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400kg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與實驗值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相符。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</a:t>
            </a:r>
            <a:r>
              <a:rPr lang="zh-TW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夾受</a:t>
            </a:r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6860N(700kg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拉力時，</a:t>
            </a:r>
            <a:r>
              <a:rPr lang="zh-TW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最大應力值</a:t>
            </a:r>
            <a:r>
              <a:rPr lang="zh-TW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435 </a:t>
            </a:r>
            <a:r>
              <a:rPr lang="en-US" altLang="zh-TW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MPa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接近鍍鋅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鋼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抗拉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彈簧夾可承受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最大破壞拉力為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700kg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，與實驗值相符。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2114" y="4755854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2368" y="4744742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56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1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43665" y="85481"/>
            <a:ext cx="7117690" cy="453778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TW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 新式連結機構強化設計與工程分析</a:t>
            </a:r>
            <a:endParaRPr lang="zh-TW" altLang="en-US" sz="2800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60" y="969642"/>
            <a:ext cx="551497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30" y="4550352"/>
            <a:ext cx="2924221" cy="214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5"/>
          <p:cNvSpPr txBox="1">
            <a:spLocks noChangeArrowheads="1"/>
          </p:cNvSpPr>
          <p:nvPr/>
        </p:nvSpPr>
        <p:spPr bwMode="auto">
          <a:xfrm>
            <a:off x="6769058" y="2054308"/>
            <a:ext cx="15814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defTabSz="91440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新式設計</a:t>
            </a:r>
            <a:endParaRPr lang="en-US" altLang="zh-TW" sz="1800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defTabSz="91440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十字形</a:t>
            </a:r>
            <a:r>
              <a:rPr lang="zh-TW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夾</a:t>
            </a:r>
            <a:endParaRPr lang="en-US" altLang="zh-TW" sz="18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2926448" y="2167404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403849" y="2582171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819011" y="4316997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2081645" y="5195852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767768" y="1431983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2044562" y="1708675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/>
          <p:cNvCxnSpPr>
            <a:stCxn id="12" idx="7"/>
            <a:endCxn id="11" idx="3"/>
          </p:cNvCxnSpPr>
          <p:nvPr/>
        </p:nvCxnSpPr>
        <p:spPr>
          <a:xfrm flipV="1">
            <a:off x="2297781" y="4581163"/>
            <a:ext cx="570674" cy="65616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802756" y="2788635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型夾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20031" y="3214418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、上弦夾</a:t>
            </a:r>
          </a:p>
        </p:txBody>
      </p:sp>
      <p:sp>
        <p:nvSpPr>
          <p:cNvPr id="18" name="橢圓 17"/>
          <p:cNvSpPr/>
          <p:nvPr/>
        </p:nvSpPr>
        <p:spPr>
          <a:xfrm>
            <a:off x="3156635" y="5467348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4586929" y="5479790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606826" y="4471742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042356" y="4267151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924553" y="5737079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2787124" y="5546836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6023811" y="5467348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6421485" y="5575617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>
            <a:stCxn id="13" idx="5"/>
            <a:endCxn id="10" idx="1"/>
          </p:cNvCxnSpPr>
          <p:nvPr/>
        </p:nvCxnSpPr>
        <p:spPr>
          <a:xfrm>
            <a:off x="2983904" y="1673710"/>
            <a:ext cx="469389" cy="95378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4" idx="5"/>
            <a:endCxn id="9" idx="2"/>
          </p:cNvCxnSpPr>
          <p:nvPr/>
        </p:nvCxnSpPr>
        <p:spPr>
          <a:xfrm>
            <a:off x="2260698" y="1950402"/>
            <a:ext cx="665750" cy="37174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/>
          <p:cNvSpPr/>
          <p:nvPr/>
        </p:nvSpPr>
        <p:spPr>
          <a:xfrm>
            <a:off x="2326561" y="3298547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1259632" y="2193693"/>
            <a:ext cx="253219" cy="2832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/>
          <p:cNvCxnSpPr>
            <a:stCxn id="29" idx="5"/>
            <a:endCxn id="28" idx="1"/>
          </p:cNvCxnSpPr>
          <p:nvPr/>
        </p:nvCxnSpPr>
        <p:spPr>
          <a:xfrm>
            <a:off x="1475768" y="2435420"/>
            <a:ext cx="900237" cy="90845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2618312" y="3453292"/>
            <a:ext cx="337624" cy="3094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832681" y="367174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、變角度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夾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2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794002"/>
            <a:ext cx="2016160" cy="195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08" y="937227"/>
            <a:ext cx="1808321" cy="195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58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3528" y="539259"/>
            <a:ext cx="845808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</a:t>
            </a:r>
            <a:r>
              <a:rPr lang="zh-TW" altLang="en-US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、十字型連接件強化設計</a:t>
            </a:r>
            <a:r>
              <a:rPr lang="en-US" altLang="zh-TW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(3</a:t>
            </a:r>
            <a:r>
              <a:rPr lang="zh-TW" altLang="en-US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式</a:t>
            </a:r>
            <a:r>
              <a:rPr lang="en-US" altLang="zh-TW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)</a:t>
            </a: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4788024" y="156931"/>
            <a:ext cx="1" cy="7424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51" y="937334"/>
            <a:ext cx="1815063" cy="174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521" y="2793280"/>
            <a:ext cx="2309383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08" y="3067328"/>
            <a:ext cx="2254837" cy="186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780928"/>
            <a:ext cx="23622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線單箭頭接點 23"/>
          <p:cNvCxnSpPr/>
          <p:nvPr/>
        </p:nvCxnSpPr>
        <p:spPr>
          <a:xfrm>
            <a:off x="3959659" y="2828699"/>
            <a:ext cx="454882" cy="38284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 flipV="1">
            <a:off x="5500708" y="4559847"/>
            <a:ext cx="482113" cy="39147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321304" y="29074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固定綁帶</a:t>
            </a: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2682662" y="1002793"/>
            <a:ext cx="1" cy="7424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12" y="4824313"/>
            <a:ext cx="2256706" cy="1896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4" y="4966917"/>
            <a:ext cx="2206594" cy="181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60919">
            <a:off x="3780053" y="4942983"/>
            <a:ext cx="2057306" cy="216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23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59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8285" y="610136"/>
            <a:ext cx="845808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</a:t>
            </a:r>
            <a:r>
              <a:rPr lang="zh-TW" altLang="en-US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、</a:t>
            </a:r>
            <a:r>
              <a:rPr lang="en-US" altLang="zh-TW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lang="zh-TW" altLang="en-US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型連接件強化設計</a:t>
            </a:r>
            <a:r>
              <a:rPr lang="en-US" altLang="zh-TW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(2</a:t>
            </a:r>
            <a:r>
              <a:rPr lang="zh-TW" altLang="en-US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式</a:t>
            </a:r>
            <a:r>
              <a:rPr lang="en-US" altLang="zh-TW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)</a:t>
            </a: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defTabSz="914400"/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36" y="1333678"/>
            <a:ext cx="2452327" cy="1825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84" y="1343694"/>
            <a:ext cx="2274534" cy="1825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7" y="1343694"/>
            <a:ext cx="2800005" cy="1825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單箭頭接點 16"/>
          <p:cNvCxnSpPr/>
          <p:nvPr/>
        </p:nvCxnSpPr>
        <p:spPr>
          <a:xfrm>
            <a:off x="1551000" y="1170559"/>
            <a:ext cx="978117" cy="5249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4709442" y="2745739"/>
            <a:ext cx="766562" cy="4238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62" y="4193711"/>
            <a:ext cx="2574577" cy="198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9" y="4193711"/>
            <a:ext cx="2365416" cy="198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32" y="4193711"/>
            <a:ext cx="2690802" cy="198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線單箭頭接點 23"/>
          <p:cNvCxnSpPr/>
          <p:nvPr/>
        </p:nvCxnSpPr>
        <p:spPr>
          <a:xfrm flipH="1" flipV="1">
            <a:off x="1899794" y="5754538"/>
            <a:ext cx="482113" cy="39147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 flipV="1">
            <a:off x="5546604" y="5184476"/>
            <a:ext cx="482113" cy="39147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向下箭號 25"/>
          <p:cNvSpPr/>
          <p:nvPr/>
        </p:nvSpPr>
        <p:spPr>
          <a:xfrm>
            <a:off x="5019042" y="4818716"/>
            <a:ext cx="270658" cy="422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9" name="向下箭號 28"/>
          <p:cNvSpPr/>
          <p:nvPr/>
        </p:nvSpPr>
        <p:spPr>
          <a:xfrm flipV="1">
            <a:off x="4982856" y="5950277"/>
            <a:ext cx="270658" cy="361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765822" y="43431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b="1" kern="100" dirty="0" smtClean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打固定槽</a:t>
            </a:r>
            <a:endParaRPr lang="zh-TW" altLang="en-US" b="1" kern="100" dirty="0">
              <a:solidFill>
                <a:srgbClr val="FF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6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4698598" y="1183038"/>
            <a:ext cx="1656184" cy="72008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貌</a:t>
            </a:r>
            <a:endParaRPr lang="zh-TW" altLang="en-US" sz="36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76254" y="1179647"/>
            <a:ext cx="1607616" cy="72008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質</a:t>
            </a:r>
            <a:endParaRPr lang="zh-TW" altLang="en-US" sz="36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759707" y="1183038"/>
            <a:ext cx="1504876" cy="72008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36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  <a:endParaRPr lang="zh-TW" altLang="en-US" sz="36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788796" y="1179647"/>
            <a:ext cx="1504876" cy="72008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型</a:t>
            </a:r>
            <a:endParaRPr lang="zh-TW" altLang="en-US" sz="36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6254" y="2184239"/>
            <a:ext cx="1607616" cy="324036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高強度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6254" y="2679066"/>
            <a:ext cx="1607616" cy="324036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高剛性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9635" y="4162080"/>
            <a:ext cx="1029790" cy="518655"/>
          </a:xfrm>
          <a:prstGeom prst="ellipse">
            <a:avLst/>
          </a:prstGeom>
          <a:solidFill>
            <a:srgbClr val="FFCCF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合金強化</a:t>
            </a:r>
            <a:endParaRPr lang="en-US" altLang="zh-TW" b="1" dirty="0" smtClean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1065169" y="4151363"/>
            <a:ext cx="1029790" cy="518655"/>
          </a:xfrm>
          <a:prstGeom prst="ellipse">
            <a:avLst/>
          </a:prstGeom>
          <a:solidFill>
            <a:srgbClr val="FFCCF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晶粒細</a:t>
            </a:r>
            <a:r>
              <a:rPr lang="zh-TW" altLang="en-US" b="1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化</a:t>
            </a:r>
            <a:endParaRPr lang="en-US" altLang="zh-TW" b="1" dirty="0" smtClean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2094959" y="4151362"/>
            <a:ext cx="1029790" cy="518655"/>
          </a:xfrm>
          <a:prstGeom prst="ellipse">
            <a:avLst/>
          </a:prstGeom>
          <a:solidFill>
            <a:srgbClr val="FFCCF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塑性</a:t>
            </a:r>
            <a:r>
              <a:rPr lang="zh-TW" altLang="en-US" b="1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硬化</a:t>
            </a:r>
            <a:endParaRPr lang="en-US" altLang="zh-TW" b="1" dirty="0" smtClean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6" name="直線單箭頭接點 15"/>
          <p:cNvCxnSpPr>
            <a:stCxn id="13" idx="0"/>
          </p:cNvCxnSpPr>
          <p:nvPr/>
        </p:nvCxnSpPr>
        <p:spPr>
          <a:xfrm flipV="1">
            <a:off x="534530" y="3047988"/>
            <a:ext cx="851044" cy="11140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4" idx="0"/>
            <a:endCxn id="11" idx="2"/>
          </p:cNvCxnSpPr>
          <p:nvPr/>
        </p:nvCxnSpPr>
        <p:spPr>
          <a:xfrm flipH="1" flipV="1">
            <a:off x="1580062" y="3003102"/>
            <a:ext cx="2" cy="11482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5" idx="0"/>
          </p:cNvCxnSpPr>
          <p:nvPr/>
        </p:nvCxnSpPr>
        <p:spPr>
          <a:xfrm flipH="1" flipV="1">
            <a:off x="1774552" y="3034595"/>
            <a:ext cx="835302" cy="111676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788796" y="2209149"/>
            <a:ext cx="1504877" cy="305417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高剖面</a:t>
            </a:r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係數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88796" y="2662780"/>
            <a:ext cx="1504877" cy="324036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高結構組合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向右箭號 29"/>
          <p:cNvSpPr/>
          <p:nvPr/>
        </p:nvSpPr>
        <p:spPr>
          <a:xfrm>
            <a:off x="2452645" y="1372059"/>
            <a:ext cx="336151" cy="342038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1" name="向右箭號 30"/>
          <p:cNvSpPr/>
          <p:nvPr/>
        </p:nvSpPr>
        <p:spPr>
          <a:xfrm>
            <a:off x="4341344" y="1372059"/>
            <a:ext cx="336151" cy="342038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2" name="向右箭號 31"/>
          <p:cNvSpPr/>
          <p:nvPr/>
        </p:nvSpPr>
        <p:spPr>
          <a:xfrm>
            <a:off x="6423556" y="1368668"/>
            <a:ext cx="336151" cy="342038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3" name="向右箭號 32"/>
          <p:cNvSpPr/>
          <p:nvPr/>
        </p:nvSpPr>
        <p:spPr>
          <a:xfrm>
            <a:off x="2452646" y="3120366"/>
            <a:ext cx="336151" cy="342038"/>
          </a:xfrm>
          <a:prstGeom prst="rightArrow">
            <a:avLst/>
          </a:prstGeom>
          <a:solidFill>
            <a:srgbClr val="99FF99"/>
          </a:solidFill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向右箭號 33"/>
          <p:cNvSpPr/>
          <p:nvPr/>
        </p:nvSpPr>
        <p:spPr>
          <a:xfrm>
            <a:off x="4362449" y="3129909"/>
            <a:ext cx="336151" cy="342038"/>
          </a:xfrm>
          <a:prstGeom prst="rightArrow">
            <a:avLst/>
          </a:prstGeom>
          <a:solidFill>
            <a:srgbClr val="99FF99"/>
          </a:solidFill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30307" y="3543025"/>
            <a:ext cx="1504877" cy="30541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鍍層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30307" y="4031717"/>
            <a:ext cx="1504877" cy="3240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塗層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30307" y="4495291"/>
            <a:ext cx="1504877" cy="3240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覆</a:t>
            </a:r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層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向右箭號 37"/>
          <p:cNvSpPr/>
          <p:nvPr/>
        </p:nvSpPr>
        <p:spPr>
          <a:xfrm>
            <a:off x="6423558" y="3140638"/>
            <a:ext cx="336151" cy="342038"/>
          </a:xfrm>
          <a:prstGeom prst="rightArrow">
            <a:avLst/>
          </a:prstGeom>
          <a:solidFill>
            <a:srgbClr val="99FF99"/>
          </a:solidFill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71110" y="2652354"/>
            <a:ext cx="1504877" cy="30541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物理性能</a:t>
            </a:r>
          </a:p>
        </p:txBody>
      </p:sp>
      <p:sp>
        <p:nvSpPr>
          <p:cNvPr id="40" name="矩形 39"/>
          <p:cNvSpPr/>
          <p:nvPr/>
        </p:nvSpPr>
        <p:spPr>
          <a:xfrm>
            <a:off x="6771110" y="3066625"/>
            <a:ext cx="1504877" cy="3240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機械性能</a:t>
            </a:r>
          </a:p>
        </p:txBody>
      </p:sp>
      <p:sp>
        <p:nvSpPr>
          <p:cNvPr id="41" name="矩形 40"/>
          <p:cNvSpPr/>
          <p:nvPr/>
        </p:nvSpPr>
        <p:spPr>
          <a:xfrm>
            <a:off x="6771110" y="3442764"/>
            <a:ext cx="1504877" cy="3240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化學性能</a:t>
            </a:r>
          </a:p>
        </p:txBody>
      </p:sp>
      <p:sp>
        <p:nvSpPr>
          <p:cNvPr id="42" name="矩形 41"/>
          <p:cNvSpPr/>
          <p:nvPr/>
        </p:nvSpPr>
        <p:spPr>
          <a:xfrm>
            <a:off x="6771110" y="3858673"/>
            <a:ext cx="1504877" cy="3240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電化學</a:t>
            </a:r>
            <a:r>
              <a:rPr lang="zh-TW" altLang="en-US" sz="20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性能</a:t>
            </a:r>
          </a:p>
        </p:txBody>
      </p:sp>
      <p:sp>
        <p:nvSpPr>
          <p:cNvPr id="43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776256" y="4920485"/>
            <a:ext cx="1676390" cy="79375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材質優化</a:t>
            </a:r>
            <a:endParaRPr lang="zh-TW" altLang="en-US" sz="2400" b="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2818702" y="4920485"/>
            <a:ext cx="1676390" cy="79375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形狀優化</a:t>
            </a:r>
            <a:endParaRPr lang="zh-TW" altLang="en-US" sz="2400" b="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4785656" y="4959487"/>
            <a:ext cx="1676390" cy="79375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</a:t>
            </a:r>
            <a:r>
              <a:rPr lang="zh-TW" altLang="en-US" sz="2400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r>
              <a:rPr lang="zh-TW" altLang="en-US" sz="2400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</a:t>
            </a:r>
            <a:endParaRPr lang="zh-TW" altLang="en-US" sz="2400" b="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6828102" y="4921501"/>
            <a:ext cx="1676390" cy="79375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機能</a:t>
            </a:r>
            <a:r>
              <a:rPr lang="zh-TW" altLang="en-US" sz="2400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</a:t>
            </a:r>
            <a:endParaRPr lang="zh-TW" altLang="en-US" sz="2400" b="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771110" y="4267737"/>
            <a:ext cx="1504877" cy="3240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r>
              <a:rPr lang="zh-TW" altLang="en-US" sz="20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合</a:t>
            </a:r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性能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1227643" y="5962650"/>
            <a:ext cx="885825" cy="75882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</a:t>
            </a:r>
          </a:p>
        </p:txBody>
      </p:sp>
      <p:sp>
        <p:nvSpPr>
          <p:cNvPr id="48" name="橢圓 47"/>
          <p:cNvSpPr/>
          <p:nvPr/>
        </p:nvSpPr>
        <p:spPr>
          <a:xfrm>
            <a:off x="3213984" y="5958291"/>
            <a:ext cx="885825" cy="75882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健</a:t>
            </a:r>
            <a:endParaRPr lang="zh-TW" altLang="en-US" sz="32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5180938" y="5930372"/>
            <a:ext cx="885825" cy="75882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耐</a:t>
            </a:r>
            <a:endParaRPr lang="zh-TW" altLang="en-US" sz="32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7223384" y="5892075"/>
            <a:ext cx="885825" cy="75882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行</a:t>
            </a:r>
          </a:p>
        </p:txBody>
      </p:sp>
      <p:sp>
        <p:nvSpPr>
          <p:cNvPr id="51" name="標題 1"/>
          <p:cNvSpPr txBox="1">
            <a:spLocks/>
          </p:cNvSpPr>
          <p:nvPr/>
        </p:nvSpPr>
        <p:spPr>
          <a:xfrm>
            <a:off x="1950519" y="459246"/>
            <a:ext cx="5237540" cy="787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二</a:t>
            </a:r>
            <a:r>
              <a:rPr lang="zh-TW" altLang="en-US" sz="28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、溫室結構材料技術方法  </a:t>
            </a:r>
          </a:p>
          <a:p>
            <a:endParaRPr lang="zh-TW" altLang="en-US" sz="28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74251" y="2184239"/>
            <a:ext cx="1504877" cy="334327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高耐</a:t>
            </a:r>
            <a:r>
              <a:rPr lang="zh-TW" altLang="en-US" sz="20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蝕</a:t>
            </a:r>
          </a:p>
        </p:txBody>
      </p:sp>
      <p:sp>
        <p:nvSpPr>
          <p:cNvPr id="53" name="矩形 52"/>
          <p:cNvSpPr/>
          <p:nvPr/>
        </p:nvSpPr>
        <p:spPr>
          <a:xfrm>
            <a:off x="4774251" y="2623444"/>
            <a:ext cx="1504877" cy="334327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高反</a:t>
            </a:r>
            <a:r>
              <a:rPr lang="zh-TW" altLang="en-US" sz="2000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射</a:t>
            </a:r>
          </a:p>
        </p:txBody>
      </p:sp>
      <p:sp>
        <p:nvSpPr>
          <p:cNvPr id="54" name="矩形 53"/>
          <p:cNvSpPr/>
          <p:nvPr/>
        </p:nvSpPr>
        <p:spPr>
          <a:xfrm>
            <a:off x="4785656" y="3034595"/>
            <a:ext cx="1504877" cy="334327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低導熱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813528" y="2253053"/>
            <a:ext cx="1504877" cy="334327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高性能</a:t>
            </a:r>
            <a:endParaRPr lang="zh-TW" altLang="en-US" sz="2000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86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60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3528" y="849316"/>
            <a:ext cx="84580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3</a:t>
            </a:r>
            <a:r>
              <a:rPr lang="zh-TW" altLang="en-US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、上弦型連接件強化設計</a:t>
            </a:r>
            <a:r>
              <a:rPr lang="en-US" altLang="zh-TW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(1</a:t>
            </a:r>
            <a:r>
              <a:rPr lang="zh-TW" altLang="en-US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式</a:t>
            </a:r>
            <a:r>
              <a:rPr lang="en-US" altLang="zh-TW" sz="20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)</a:t>
            </a:r>
          </a:p>
          <a:p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endParaRPr lang="en-US" altLang="zh-TW" sz="2000" b="1" kern="100" dirty="0" smtClean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endParaRPr lang="en-US" altLang="zh-TW" sz="2000" b="1" kern="100" dirty="0">
              <a:solidFill>
                <a:srgbClr val="0000FF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857" y="2228659"/>
            <a:ext cx="2632119" cy="1778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80405"/>
            <a:ext cx="2664296" cy="193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9" y="2186206"/>
            <a:ext cx="2824677" cy="202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 flipH="1">
            <a:off x="2195736" y="2438182"/>
            <a:ext cx="1" cy="7424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 flipV="1">
            <a:off x="4244443" y="3573016"/>
            <a:ext cx="1" cy="751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6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71843" y="9622"/>
            <a:ext cx="7886700" cy="774357"/>
          </a:xfrm>
        </p:spPr>
        <p:txBody>
          <a:bodyPr>
            <a:normAutofit/>
          </a:bodyPr>
          <a:lstStyle/>
          <a:p>
            <a:pPr algn="ctr"/>
            <a:r>
              <a:rPr lang="en-US" altLang="zh-TW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(2).</a:t>
            </a:r>
            <a:r>
              <a:rPr lang="zh-TW" altLang="en-US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現</a:t>
            </a:r>
            <a:r>
              <a:rPr lang="zh-TW" altLang="en-US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有</a:t>
            </a:r>
            <a:r>
              <a:rPr lang="en-US" altLang="zh-TW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lang="zh-TW" altLang="en-US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型夾溫室連結件結構模擬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8" y="4050773"/>
            <a:ext cx="3351714" cy="22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0" y="4050773"/>
            <a:ext cx="25717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83" y="4050773"/>
            <a:ext cx="275154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字方塊 5"/>
          <p:cNvSpPr txBox="1">
            <a:spLocks noChangeArrowheads="1"/>
          </p:cNvSpPr>
          <p:nvPr/>
        </p:nvSpPr>
        <p:spPr bwMode="auto">
          <a:xfrm>
            <a:off x="256388" y="3213831"/>
            <a:ext cx="346789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T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型夾溫室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連結件</a:t>
            </a:r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28" name="文字方塊 5"/>
          <p:cNvSpPr txBox="1">
            <a:spLocks noChangeArrowheads="1"/>
          </p:cNvSpPr>
          <p:nvPr/>
        </p:nvSpPr>
        <p:spPr bwMode="auto">
          <a:xfrm>
            <a:off x="347270" y="6447640"/>
            <a:ext cx="3467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T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夾溫室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連結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件結構模擬設定</a:t>
            </a:r>
            <a:endParaRPr lang="zh-TW" altLang="en-US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194946" y="4824521"/>
            <a:ext cx="881117" cy="19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1598065" y="5775872"/>
            <a:ext cx="881117" cy="19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80916" y="503223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拉力</a:t>
            </a:r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98065" y="596688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拉力</a:t>
            </a:r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4787265" y="1162781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/>
                  </a:extLst>
                </a:gridCol>
                <a:gridCol w="777225">
                  <a:extLst>
                    <a:ext uri="{9D8B030D-6E8A-4147-A177-3AD203B41FA5}"/>
                  </a:extLst>
                </a:gridCol>
                <a:gridCol w="805564">
                  <a:extLst>
                    <a:ext uri="{9D8B030D-6E8A-4147-A177-3AD203B41FA5}"/>
                  </a:extLst>
                </a:gridCol>
                <a:gridCol w="961889">
                  <a:extLst>
                    <a:ext uri="{9D8B030D-6E8A-4147-A177-3AD203B41FA5}"/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SS400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245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275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285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5455603" y="800831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5" name="文字方塊 5"/>
          <p:cNvSpPr txBox="1">
            <a:spLocks noChangeArrowheads="1"/>
          </p:cNvSpPr>
          <p:nvPr/>
        </p:nvSpPr>
        <p:spPr bwMode="auto">
          <a:xfrm>
            <a:off x="6632734" y="6308198"/>
            <a:ext cx="24819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T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型夾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變形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量分布圖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3815161" y="6308198"/>
            <a:ext cx="2767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T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型夾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應力分布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圖</a:t>
            </a:r>
          </a:p>
        </p:txBody>
      </p:sp>
      <p:sp>
        <p:nvSpPr>
          <p:cNvPr id="37" name="矩形 36"/>
          <p:cNvSpPr/>
          <p:nvPr/>
        </p:nvSpPr>
        <p:spPr>
          <a:xfrm>
            <a:off x="4083490" y="2613666"/>
            <a:ext cx="4734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型夾受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3920N(400kg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拉力時，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應力值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248MPa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接近鍍鋅鋼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降伏強度，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彈簧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夾可承受最大反覆拉力為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400kg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變形量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0.026mm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892454" y="4704004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32240" y="4702976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06" y="931801"/>
            <a:ext cx="3938484" cy="228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61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8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8" y="4002499"/>
            <a:ext cx="3467891" cy="236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10" y="4050772"/>
            <a:ext cx="2324384" cy="225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95" y="4050772"/>
            <a:ext cx="2353896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256388" y="3213831"/>
            <a:ext cx="346789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創新十字夾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連結件</a:t>
            </a:r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25" name="內容版面配置區 2"/>
          <p:cNvSpPr txBox="1">
            <a:spLocks/>
          </p:cNvSpPr>
          <p:nvPr/>
        </p:nvSpPr>
        <p:spPr>
          <a:xfrm>
            <a:off x="575184" y="292092"/>
            <a:ext cx="8107387" cy="647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TW" sz="2400" b="1" kern="100" dirty="0" smtClean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(3) </a:t>
            </a:r>
            <a:r>
              <a:rPr lang="zh-TW" altLang="en-US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創新十字夾溫室連結件設計及結構模擬</a:t>
            </a:r>
          </a:p>
        </p:txBody>
      </p:sp>
      <p:sp>
        <p:nvSpPr>
          <p:cNvPr id="26" name="文字方塊 5"/>
          <p:cNvSpPr txBox="1">
            <a:spLocks noChangeArrowheads="1"/>
          </p:cNvSpPr>
          <p:nvPr/>
        </p:nvSpPr>
        <p:spPr bwMode="auto">
          <a:xfrm>
            <a:off x="347270" y="6447640"/>
            <a:ext cx="3467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十字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夾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連結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件結構模擬設定</a:t>
            </a:r>
            <a:endParaRPr lang="zh-TW" altLang="en-US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258808" y="4988470"/>
            <a:ext cx="881117" cy="19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2244396" y="5565513"/>
            <a:ext cx="881117" cy="191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44778" y="51961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拉力</a:t>
            </a:r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244396" y="575652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拉力</a:t>
            </a:r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4787265" y="1162781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/>
                  </a:extLst>
                </a:gridCol>
                <a:gridCol w="777225">
                  <a:extLst>
                    <a:ext uri="{9D8B030D-6E8A-4147-A177-3AD203B41FA5}"/>
                  </a:extLst>
                </a:gridCol>
                <a:gridCol w="805564">
                  <a:extLst>
                    <a:ext uri="{9D8B030D-6E8A-4147-A177-3AD203B41FA5}"/>
                  </a:extLst>
                </a:gridCol>
                <a:gridCol w="961889">
                  <a:extLst>
                    <a:ext uri="{9D8B030D-6E8A-4147-A177-3AD203B41FA5}"/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SS400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245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275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285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33" name="文字方塊 5"/>
          <p:cNvSpPr txBox="1">
            <a:spLocks noChangeArrowheads="1"/>
          </p:cNvSpPr>
          <p:nvPr/>
        </p:nvSpPr>
        <p:spPr bwMode="auto">
          <a:xfrm>
            <a:off x="5455603" y="800831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6716410" y="6308198"/>
            <a:ext cx="23243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十字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夾變形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量分布圖</a:t>
            </a:r>
          </a:p>
        </p:txBody>
      </p:sp>
      <p:sp>
        <p:nvSpPr>
          <p:cNvPr id="35" name="文字方塊 5"/>
          <p:cNvSpPr txBox="1">
            <a:spLocks noChangeArrowheads="1"/>
          </p:cNvSpPr>
          <p:nvPr/>
        </p:nvSpPr>
        <p:spPr bwMode="auto">
          <a:xfrm>
            <a:off x="3931995" y="6308198"/>
            <a:ext cx="23538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十字夾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應力分布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圖</a:t>
            </a:r>
          </a:p>
        </p:txBody>
      </p:sp>
      <p:sp>
        <p:nvSpPr>
          <p:cNvPr id="38" name="矩形 37"/>
          <p:cNvSpPr/>
          <p:nvPr/>
        </p:nvSpPr>
        <p:spPr>
          <a:xfrm>
            <a:off x="4083490" y="2613666"/>
            <a:ext cx="47340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型夾受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4600N(469kg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拉力時，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應力值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248MPa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接近鍍鋅鋼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降伏強度，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彈簧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夾可承受最大反覆拉力為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469kg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可提升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72%</a:t>
            </a:r>
          </a:p>
          <a:p>
            <a:pPr marL="182563" indent="-182563" algn="just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變形量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0.037mm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108478" y="4680235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18953" y="4693275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8" y="984981"/>
            <a:ext cx="3285631" cy="22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71" y="4200203"/>
            <a:ext cx="3386287" cy="2202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72" y="3813995"/>
            <a:ext cx="255359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39" y="3813995"/>
            <a:ext cx="26574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671843" y="9622"/>
            <a:ext cx="7886700" cy="774357"/>
          </a:xfrm>
        </p:spPr>
        <p:txBody>
          <a:bodyPr>
            <a:normAutofit/>
          </a:bodyPr>
          <a:lstStyle/>
          <a:p>
            <a:pPr algn="ctr"/>
            <a:r>
              <a:rPr lang="en-US" altLang="zh-TW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(4) </a:t>
            </a:r>
            <a:r>
              <a:rPr lang="zh-TW" altLang="en-US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創新</a:t>
            </a:r>
            <a:r>
              <a:rPr lang="en-US" altLang="zh-TW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lang="zh-TW" altLang="en-US" sz="2400" b="1" kern="100" dirty="0">
                <a:solidFill>
                  <a:srgbClr val="0000FF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型夾溫室連結件結構模擬</a:t>
            </a:r>
          </a:p>
        </p:txBody>
      </p:sp>
      <p:sp>
        <p:nvSpPr>
          <p:cNvPr id="27" name="文字方塊 5"/>
          <p:cNvSpPr txBox="1">
            <a:spLocks noChangeArrowheads="1"/>
          </p:cNvSpPr>
          <p:nvPr/>
        </p:nvSpPr>
        <p:spPr bwMode="auto">
          <a:xfrm>
            <a:off x="256388" y="3213831"/>
            <a:ext cx="346789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創新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夾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溫室連結件</a:t>
            </a:r>
            <a:r>
              <a:rPr lang="en-US" altLang="zh-TW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3D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圖</a:t>
            </a:r>
          </a:p>
        </p:txBody>
      </p:sp>
      <p:sp>
        <p:nvSpPr>
          <p:cNvPr id="28" name="文字方塊 5"/>
          <p:cNvSpPr txBox="1">
            <a:spLocks noChangeArrowheads="1"/>
          </p:cNvSpPr>
          <p:nvPr/>
        </p:nvSpPr>
        <p:spPr bwMode="auto">
          <a:xfrm>
            <a:off x="347270" y="6447640"/>
            <a:ext cx="3467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夾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溫室連結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件結構模擬設定</a:t>
            </a:r>
            <a:endParaRPr lang="zh-TW" altLang="en-US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1990333" y="5722534"/>
            <a:ext cx="886995" cy="5393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947325" y="607724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拉力</a:t>
            </a:r>
            <a:endParaRPr lang="zh-TW" altLang="en-US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4787265" y="1162781"/>
          <a:ext cx="3530600" cy="1231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922">
                  <a:extLst>
                    <a:ext uri="{9D8B030D-6E8A-4147-A177-3AD203B41FA5}"/>
                  </a:extLst>
                </a:gridCol>
                <a:gridCol w="777225">
                  <a:extLst>
                    <a:ext uri="{9D8B030D-6E8A-4147-A177-3AD203B41FA5}"/>
                  </a:extLst>
                </a:gridCol>
                <a:gridCol w="805564">
                  <a:extLst>
                    <a:ext uri="{9D8B030D-6E8A-4147-A177-3AD203B41FA5}"/>
                  </a:extLst>
                </a:gridCol>
                <a:gridCol w="961889">
                  <a:extLst>
                    <a:ext uri="{9D8B030D-6E8A-4147-A177-3AD203B41FA5}"/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材質</a:t>
                      </a: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降伏強度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抗拉</a:t>
                      </a:r>
                      <a:r>
                        <a:rPr lang="zh-TW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強度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MPa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伸長率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endParaRPr lang="zh-TW" sz="1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SS400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245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SUS 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275</a:t>
                      </a:r>
                      <a:endParaRPr lang="zh-TW" alt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extLst>
                  <a:ext uri="{0D108BD9-81ED-4DB2-BD59-A6C34878D82A}"/>
                </a:extLst>
              </a:tr>
              <a:tr h="25400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SS490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9049" marR="19049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min 285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490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</a:t>
                      </a:r>
                      <a:endParaRPr lang="zh-TW" sz="1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4286" marR="14286" marT="19050" marB="19050" anchor="ctr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34" name="文字方塊 5"/>
          <p:cNvSpPr txBox="1">
            <a:spLocks noChangeArrowheads="1"/>
          </p:cNvSpPr>
          <p:nvPr/>
        </p:nvSpPr>
        <p:spPr bwMode="auto">
          <a:xfrm>
            <a:off x="5455603" y="800831"/>
            <a:ext cx="2354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材料特性表</a:t>
            </a:r>
          </a:p>
        </p:txBody>
      </p:sp>
      <p:sp>
        <p:nvSpPr>
          <p:cNvPr id="35" name="文字方塊 5"/>
          <p:cNvSpPr txBox="1">
            <a:spLocks noChangeArrowheads="1"/>
          </p:cNvSpPr>
          <p:nvPr/>
        </p:nvSpPr>
        <p:spPr bwMode="auto">
          <a:xfrm>
            <a:off x="6632734" y="6308198"/>
            <a:ext cx="24819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夾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變形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量分布圖</a:t>
            </a:r>
          </a:p>
        </p:txBody>
      </p:sp>
      <p:sp>
        <p:nvSpPr>
          <p:cNvPr id="36" name="文字方塊 5"/>
          <p:cNvSpPr txBox="1">
            <a:spLocks noChangeArrowheads="1"/>
          </p:cNvSpPr>
          <p:nvPr/>
        </p:nvSpPr>
        <p:spPr bwMode="auto">
          <a:xfrm>
            <a:off x="3815161" y="6308198"/>
            <a:ext cx="2767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/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型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夾</a:t>
            </a:r>
            <a:r>
              <a:rPr lang="zh-TW" altLang="en-US" dirty="0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應力分布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圖</a:t>
            </a:r>
          </a:p>
        </p:txBody>
      </p:sp>
      <p:sp>
        <p:nvSpPr>
          <p:cNvPr id="37" name="矩形 36"/>
          <p:cNvSpPr/>
          <p:nvPr/>
        </p:nvSpPr>
        <p:spPr>
          <a:xfrm>
            <a:off x="4083490" y="2327714"/>
            <a:ext cx="47340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上弦夾受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27930N(2850kg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拉力時，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</a:t>
            </a:r>
            <a:r>
              <a:rPr lang="zh-TW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應力值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247MPa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接近鍍鋅鋼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降伏強度，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上弦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夾可承受最大反覆拉力為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2850kg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可提升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612%</a:t>
            </a:r>
          </a:p>
          <a:p>
            <a:pPr marL="182563" indent="-182563" algn="just" defTabSz="914400">
              <a:spcBef>
                <a:spcPct val="0"/>
              </a:spcBef>
              <a:buFont typeface="Wingdings" panose="05000000000000000000" pitchFamily="2" charset="2"/>
              <a:buChar char=""/>
            </a:pP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變形量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0.014mm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083490" y="4526716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64208" y="4536456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63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5" y="744145"/>
            <a:ext cx="3434100" cy="246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06744" y="6240347"/>
            <a:ext cx="2133600" cy="365125"/>
          </a:xfrm>
        </p:spPr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666087" y="2053711"/>
            <a:ext cx="41598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800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</a:t>
            </a:r>
            <a:r>
              <a:rPr lang="zh-TW" altLang="en-US" sz="2800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構造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1626729" y="2878754"/>
            <a:ext cx="2016224" cy="5760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800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結構</a:t>
            </a:r>
            <a:endParaRPr lang="zh-TW" altLang="en-US" sz="28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3823481" y="2878754"/>
            <a:ext cx="2016224" cy="5760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800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構件</a:t>
            </a:r>
            <a:endParaRPr lang="zh-TW" altLang="en-US" sz="28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960299" y="2878754"/>
            <a:ext cx="2016224" cy="57606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sz="2800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連接機構</a:t>
            </a:r>
            <a:endParaRPr lang="zh-TW" altLang="en-US" sz="28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68556" y="5440709"/>
            <a:ext cx="1276376" cy="4713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螺絲扣件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59820" y="4322744"/>
            <a:ext cx="1293848" cy="4641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銲接材料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68556" y="4878125"/>
            <a:ext cx="1276376" cy="4713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膠合材料</a:t>
            </a:r>
            <a:endParaRPr lang="en-US" altLang="zh-TW" b="1" dirty="0" smtClean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70744" y="3813858"/>
            <a:ext cx="1652529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屋面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70745" y="4413085"/>
            <a:ext cx="1676169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屋架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45987" y="3814858"/>
            <a:ext cx="656716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樑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002993" y="3814859"/>
            <a:ext cx="656716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柱</a:t>
            </a:r>
          </a:p>
        </p:txBody>
      </p:sp>
      <p:sp>
        <p:nvSpPr>
          <p:cNvPr id="23" name="矩形 22"/>
          <p:cNvSpPr/>
          <p:nvPr/>
        </p:nvSpPr>
        <p:spPr>
          <a:xfrm>
            <a:off x="4002993" y="5006847"/>
            <a:ext cx="641960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斜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撐</a:t>
            </a:r>
          </a:p>
        </p:txBody>
      </p:sp>
      <p:sp>
        <p:nvSpPr>
          <p:cNvPr id="24" name="矩形 23"/>
          <p:cNvSpPr/>
          <p:nvPr/>
        </p:nvSpPr>
        <p:spPr>
          <a:xfrm>
            <a:off x="4002993" y="4410903"/>
            <a:ext cx="641960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桁架</a:t>
            </a:r>
          </a:p>
        </p:txBody>
      </p:sp>
      <p:sp>
        <p:nvSpPr>
          <p:cNvPr id="25" name="矩形 24"/>
          <p:cNvSpPr/>
          <p:nvPr/>
        </p:nvSpPr>
        <p:spPr>
          <a:xfrm>
            <a:off x="4723251" y="4400859"/>
            <a:ext cx="641960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框架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18403" y="5002176"/>
            <a:ext cx="656716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拉桿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47599" y="4996369"/>
            <a:ext cx="656716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線索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70744" y="5565213"/>
            <a:ext cx="1656184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基礎</a:t>
            </a:r>
          </a:p>
        </p:txBody>
      </p:sp>
      <p:sp>
        <p:nvSpPr>
          <p:cNvPr id="30" name="矩形 29"/>
          <p:cNvSpPr/>
          <p:nvPr/>
        </p:nvSpPr>
        <p:spPr>
          <a:xfrm>
            <a:off x="1787890" y="6141277"/>
            <a:ext cx="1676170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牆</a:t>
            </a:r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356196" y="3760160"/>
            <a:ext cx="1353598" cy="4713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連</a:t>
            </a:r>
            <a:r>
              <a:rPr lang="zh-TW" altLang="en-US" b="1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接</a:t>
            </a:r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件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70745" y="4989149"/>
            <a:ext cx="1676169" cy="4641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TW" altLang="en-US" b="1" dirty="0" smtClean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主體結構</a:t>
            </a:r>
            <a:endParaRPr lang="zh-TW" altLang="en-US" b="1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27E68704-3545-4A7F-A8D1-6CB7F31B186D}"/>
              </a:ext>
            </a:extLst>
          </p:cNvPr>
          <p:cNvSpPr txBox="1"/>
          <p:nvPr/>
        </p:nvSpPr>
        <p:spPr>
          <a:xfrm>
            <a:off x="1369597" y="1343067"/>
            <a:ext cx="63401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TW" alt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裝配式建築工法</a:t>
            </a:r>
            <a:r>
              <a:rPr lang="zh-TW" altLang="en-US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</a:t>
            </a:r>
            <a:r>
              <a:rPr lang="zh-TW" alt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溫室連接機構系統</a:t>
            </a:r>
            <a:endParaRPr lang="zh-TW" altLang="en-US" sz="3000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47644" y="519380"/>
            <a:ext cx="8534849" cy="453778"/>
          </a:xfrm>
          <a:prstGeom prst="roundRect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zh-TW" altLang="en-US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二、 強固型溫室新式連結機構工</a:t>
            </a:r>
            <a:r>
              <a:rPr lang="zh-TW" altLang="en-US" sz="2800" b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法</a:t>
            </a:r>
            <a:r>
              <a:rPr lang="zh-TW" altLang="en-US" sz="2800" b="1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設計與工程分析</a:t>
            </a:r>
            <a:endParaRPr lang="zh-TW" altLang="en-US" sz="2800" b="1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76" y="2106593"/>
            <a:ext cx="6894024" cy="46148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96707" y="447068"/>
            <a:ext cx="5032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28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sz="28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  <a:r>
              <a:rPr lang="zh-TW" altLang="zh-TW" sz="2800" b="1" kern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強固</a:t>
            </a:r>
            <a:r>
              <a:rPr lang="zh-TW" altLang="zh-TW" sz="28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</a:t>
            </a:r>
            <a:r>
              <a:rPr lang="zh-TW" altLang="en-US" sz="28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溫室</a:t>
            </a:r>
            <a:r>
              <a:rPr lang="zh-TW" altLang="zh-TW" sz="28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r>
              <a:rPr lang="zh-TW" altLang="en-US" sz="28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機構設計</a:t>
            </a:r>
            <a:endParaRPr lang="zh-TW" altLang="en-US" sz="28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022" y="1407546"/>
            <a:ext cx="8208912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1.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以現有農委會公告之</a:t>
            </a:r>
            <a:r>
              <a:rPr lang="zh-TW" altLang="zh-TW" sz="2000" dirty="0">
                <a:solidFill>
                  <a:prstClr val="black"/>
                </a:solidFill>
                <a:latin typeface="新細明體" panose="02020500000000000000" pitchFamily="18" charset="-120"/>
                <a:ea typeface="Times New Roman" panose="02020603050405020304" pitchFamily="18" charset="0"/>
                <a:cs typeface="新細明體" panose="02020500000000000000" pitchFamily="18" charset="-120"/>
              </a:rPr>
              <a:t> </a:t>
            </a:r>
            <a:r>
              <a:rPr lang="en-US" altLang="zh-TW" sz="2000" dirty="0">
                <a:solidFill>
                  <a:prstClr val="black"/>
                </a:solidFill>
                <a:latin typeface="新細明體" panose="02020500000000000000" pitchFamily="18" charset="-120"/>
                <a:ea typeface="Times New Roman" panose="02020603050405020304" pitchFamily="18" charset="0"/>
                <a:cs typeface="新細明體" panose="02020500000000000000" pitchFamily="18" charset="-120"/>
              </a:rPr>
              <a:t>VTP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型山型溫室標準圖</a:t>
            </a:r>
            <a:r>
              <a:rPr lang="zh-TW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</a:t>
            </a:r>
            <a:r>
              <a:rPr lang="zh-TW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</a:t>
            </a:r>
            <a:r>
              <a:rPr lang="zh-TW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endParaRPr lang="en-US" altLang="zh-TW" sz="2000" dirty="0" smtClean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defTabSz="914400">
              <a:lnSpc>
                <a:spcPts val="2500"/>
              </a:lnSpc>
            </a:pP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2.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連接機構分析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: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 (1).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主構件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: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方管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indent="88900"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(2).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連接機構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: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焊接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+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機械連接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indent="88900"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(3).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屋架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: M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型山型桁架屋架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 (4).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主樑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: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銲接型桁架結構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481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F8BD4D2D-3FEE-4931-A3A9-B3A405794253}"/>
              </a:ext>
            </a:extLst>
          </p:cNvPr>
          <p:cNvSpPr txBox="1"/>
          <p:nvPr/>
        </p:nvSpPr>
        <p:spPr>
          <a:xfrm>
            <a:off x="2680403" y="964603"/>
            <a:ext cx="3587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endParaRPr lang="en-US" altLang="zh-TW" sz="2400" dirty="0" smtClean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defTabSz="914400"/>
            <a:r>
              <a:rPr lang="en-US" altLang="zh-TW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VTP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焊接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)_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7FBC03E-BC72-443A-8947-1F27B3955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0" y="1875328"/>
            <a:ext cx="6121916" cy="35866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70FA96B-011C-4302-8B88-A3CB009F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26" y="2423895"/>
            <a:ext cx="2866847" cy="260911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27E68704-3545-4A7F-A8D1-6CB7F31B186D}"/>
              </a:ext>
            </a:extLst>
          </p:cNvPr>
          <p:cNvSpPr txBox="1"/>
          <p:nvPr/>
        </p:nvSpPr>
        <p:spPr>
          <a:xfrm>
            <a:off x="2018957" y="184068"/>
            <a:ext cx="50898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TW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3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zh-TW" altLang="en-US" sz="30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現有強固型連接件工程分析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7D05E139-24EB-4410-A931-9401D6CCC692}"/>
              </a:ext>
            </a:extLst>
          </p:cNvPr>
          <p:cNvSpPr txBox="1"/>
          <p:nvPr/>
        </p:nvSpPr>
        <p:spPr>
          <a:xfrm>
            <a:off x="1100653" y="884875"/>
            <a:ext cx="643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現況分析 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管材為方管，連接方式採用焊接，屋頂用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型加強。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3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0672E69E-0940-472D-83EC-E587B5676950}"/>
              </a:ext>
            </a:extLst>
          </p:cNvPr>
          <p:cNvSpPr txBox="1"/>
          <p:nvPr/>
        </p:nvSpPr>
        <p:spPr>
          <a:xfrm>
            <a:off x="2696484" y="1196752"/>
            <a:ext cx="379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VTP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)_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5CEF8D7-716F-4FC8-A19B-4BD99D3C0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9" y="1844289"/>
            <a:ext cx="6018776" cy="34816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AE5CEC5F-0190-4034-B922-490F0468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01" y="2053410"/>
            <a:ext cx="2949199" cy="26908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27E68704-3545-4A7F-A8D1-6CB7F31B186D}"/>
              </a:ext>
            </a:extLst>
          </p:cNvPr>
          <p:cNvSpPr txBox="1"/>
          <p:nvPr/>
        </p:nvSpPr>
        <p:spPr>
          <a:xfrm>
            <a:off x="1953645" y="247761"/>
            <a:ext cx="4801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US" altLang="zh-TW" sz="30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zh-TW" altLang="en-US" sz="30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新式強固</a:t>
            </a:r>
            <a:r>
              <a:rPr lang="zh-TW" altLang="en-US" sz="30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型溫室設計分析</a:t>
            </a:r>
            <a:endParaRPr lang="zh-TW" altLang="en-US" sz="3000" b="1" kern="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="" xmlns:a16="http://schemas.microsoft.com/office/drawing/2014/main" id="{CD7B7950-8340-4154-9877-A1C830A27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71" y="2138949"/>
            <a:ext cx="3636100" cy="30447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0DBDD8-4A32-4BC4-99A2-361BC5CA643B}"/>
              </a:ext>
            </a:extLst>
          </p:cNvPr>
          <p:cNvSpPr txBox="1"/>
          <p:nvPr/>
        </p:nvSpPr>
        <p:spPr>
          <a:xfrm>
            <a:off x="1286824" y="502116"/>
            <a:ext cx="6460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TW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3.VTP</a:t>
            </a:r>
            <a:r>
              <a:rPr lang="zh-TW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</a:t>
            </a:r>
            <a:r>
              <a:rPr lang="zh-TW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</a:t>
            </a:r>
            <a:r>
              <a:rPr lang="en-US" altLang="zh-TW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)_</a:t>
            </a:r>
            <a:r>
              <a:rPr lang="zh-TW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連接工法設計</a:t>
            </a:r>
            <a:endParaRPr lang="zh-TW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6A16334-D248-4992-878E-622A4F5FC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78" y="1501895"/>
            <a:ext cx="875258" cy="516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AF5B20CE-8063-4591-8497-DE816B3A2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2" y="5087657"/>
            <a:ext cx="841528" cy="65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AC000849-9C83-44E5-8BA1-17A34D013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00" y="2634323"/>
            <a:ext cx="841529" cy="5754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CDA262B1-BEF2-457E-9CC2-D391B9C79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78" y="3659884"/>
            <a:ext cx="755172" cy="877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602AB67F-A762-41C3-98BC-F950852ED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550" y="2862053"/>
            <a:ext cx="879057" cy="614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A973DD61-4646-4CD7-96BB-3B0F7A8843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554" y="3891448"/>
            <a:ext cx="675282" cy="795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D657F11D-E393-4FB7-8A31-9EAB2BBF83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5287" y="1404503"/>
            <a:ext cx="1073267" cy="71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38CA3BBF-3E69-41BD-83AF-F59E7DA664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0938" y="5315689"/>
            <a:ext cx="692999" cy="606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C89D8A1D-ECF7-491E-9D78-717B20C8B9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1323" y="2138949"/>
            <a:ext cx="1936898" cy="30418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直線單箭頭接點 20">
            <a:extLst>
              <a:ext uri="{FF2B5EF4-FFF2-40B4-BE49-F238E27FC236}">
                <a16:creationId xmlns="" xmlns:a16="http://schemas.microsoft.com/office/drawing/2014/main" id="{E945F88D-5A9D-47AB-8E68-A205544C0128}"/>
              </a:ext>
            </a:extLst>
          </p:cNvPr>
          <p:cNvCxnSpPr>
            <a:cxnSpLocks/>
          </p:cNvCxnSpPr>
          <p:nvPr/>
        </p:nvCxnSpPr>
        <p:spPr>
          <a:xfrm>
            <a:off x="2259699" y="2101978"/>
            <a:ext cx="424071" cy="620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="" xmlns:a16="http://schemas.microsoft.com/office/drawing/2014/main" id="{87B1BC6E-AE2B-4D9A-8BC6-533A2902232B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396954" y="2115755"/>
            <a:ext cx="724967" cy="191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="" xmlns:a16="http://schemas.microsoft.com/office/drawing/2014/main" id="{2B45DEF5-5E3D-4932-92D8-DAE39A1FC39C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396954" y="3169292"/>
            <a:ext cx="1803596" cy="40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="" xmlns:a16="http://schemas.microsoft.com/office/drawing/2014/main" id="{F088A713-8BD4-4BE7-A274-73F21453CA0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545836" y="3940145"/>
            <a:ext cx="401895" cy="34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="" xmlns:a16="http://schemas.microsoft.com/office/drawing/2014/main" id="{8BD5B808-C9B8-4F7A-BB6C-1BE38430180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545836" y="2722373"/>
            <a:ext cx="401895" cy="1567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="" xmlns:a16="http://schemas.microsoft.com/office/drawing/2014/main" id="{D3B570FE-6CB9-489C-9110-178C9559BF3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3408181" y="3429001"/>
            <a:ext cx="658458" cy="1913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="" xmlns:a16="http://schemas.microsoft.com/office/drawing/2014/main" id="{8E2B19FC-7435-4C5F-BB30-C233C9D7EBA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627438" y="4537103"/>
            <a:ext cx="692999" cy="7785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="" xmlns:a16="http://schemas.microsoft.com/office/drawing/2014/main" id="{6B2AAC9E-5F63-4DF5-8A47-08AB8E4CD39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390350" y="3891448"/>
            <a:ext cx="480364" cy="207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="" xmlns:a16="http://schemas.microsoft.com/office/drawing/2014/main" id="{92DC1DA4-A240-41B1-889A-03B1BF4D276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64326" y="4628517"/>
            <a:ext cx="919372" cy="459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="" xmlns:a16="http://schemas.microsoft.com/office/drawing/2014/main" id="{1C11FCF5-94E9-4E39-A78A-241B421520F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433528" y="2922072"/>
            <a:ext cx="456563" cy="506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="" xmlns:a16="http://schemas.microsoft.com/office/drawing/2014/main" id="{30B7B361-36AF-413D-8128-1ABADE802FD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72807" y="2018365"/>
            <a:ext cx="826614" cy="1064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="" xmlns:a16="http://schemas.microsoft.com/office/drawing/2014/main" id="{3674FE35-E24B-431A-8EFE-51B0C7138DFE}"/>
              </a:ext>
            </a:extLst>
          </p:cNvPr>
          <p:cNvSpPr txBox="1"/>
          <p:nvPr/>
        </p:nvSpPr>
        <p:spPr>
          <a:xfrm>
            <a:off x="309127" y="1621630"/>
            <a:ext cx="372218" cy="3000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350" dirty="0">
                <a:solidFill>
                  <a:prstClr val="black"/>
                </a:solidFill>
              </a:rPr>
              <a:t>A1</a:t>
            </a:r>
            <a:endParaRPr lang="zh-TW" altLang="en-US" sz="1350" dirty="0">
              <a:solidFill>
                <a:prstClr val="black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="" xmlns:a16="http://schemas.microsoft.com/office/drawing/2014/main" id="{D0F1E925-2EB8-4A20-9D6F-BE5EFCE82451}"/>
              </a:ext>
            </a:extLst>
          </p:cNvPr>
          <p:cNvSpPr txBox="1"/>
          <p:nvPr/>
        </p:nvSpPr>
        <p:spPr>
          <a:xfrm>
            <a:off x="265949" y="5275291"/>
            <a:ext cx="372218" cy="3000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350" dirty="0">
                <a:solidFill>
                  <a:prstClr val="black"/>
                </a:solidFill>
              </a:rPr>
              <a:t>A3</a:t>
            </a:r>
            <a:endParaRPr lang="zh-TW" altLang="en-US" sz="1350" dirty="0">
              <a:solidFill>
                <a:prstClr val="black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="" xmlns:a16="http://schemas.microsoft.com/office/drawing/2014/main" id="{694E967A-500F-4D78-A95A-ADE31114648F}"/>
              </a:ext>
            </a:extLst>
          </p:cNvPr>
          <p:cNvSpPr txBox="1"/>
          <p:nvPr/>
        </p:nvSpPr>
        <p:spPr>
          <a:xfrm>
            <a:off x="305005" y="2783572"/>
            <a:ext cx="372218" cy="3000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350" dirty="0">
                <a:solidFill>
                  <a:prstClr val="black"/>
                </a:solidFill>
              </a:rPr>
              <a:t>A4</a:t>
            </a:r>
            <a:endParaRPr lang="zh-TW" altLang="en-US" sz="1350" dirty="0">
              <a:solidFill>
                <a:prstClr val="black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="" xmlns:a16="http://schemas.microsoft.com/office/drawing/2014/main" id="{D0AEC07E-C0AC-4ABE-B6C1-A1E903E04AF4}"/>
              </a:ext>
            </a:extLst>
          </p:cNvPr>
          <p:cNvSpPr txBox="1"/>
          <p:nvPr/>
        </p:nvSpPr>
        <p:spPr>
          <a:xfrm>
            <a:off x="3202513" y="5480572"/>
            <a:ext cx="372218" cy="3000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350" dirty="0">
                <a:solidFill>
                  <a:prstClr val="black"/>
                </a:solidFill>
              </a:rPr>
              <a:t>A5</a:t>
            </a:r>
            <a:endParaRPr lang="zh-TW" altLang="en-US" sz="1350" dirty="0">
              <a:solidFill>
                <a:prstClr val="black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="" xmlns:a16="http://schemas.microsoft.com/office/drawing/2014/main" id="{DA7EE035-D0E4-4887-A1A2-DD62091E28FC}"/>
              </a:ext>
            </a:extLst>
          </p:cNvPr>
          <p:cNvSpPr txBox="1"/>
          <p:nvPr/>
        </p:nvSpPr>
        <p:spPr>
          <a:xfrm>
            <a:off x="305005" y="3891448"/>
            <a:ext cx="367408" cy="3000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350" dirty="0">
                <a:solidFill>
                  <a:prstClr val="black"/>
                </a:solidFill>
              </a:rPr>
              <a:t>B1</a:t>
            </a:r>
            <a:endParaRPr lang="zh-TW" altLang="en-US" sz="1350" dirty="0">
              <a:solidFill>
                <a:prstClr val="black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="" xmlns:a16="http://schemas.microsoft.com/office/drawing/2014/main" id="{85C5017B-55DC-4486-9CA1-2B4EB2534D77}"/>
              </a:ext>
            </a:extLst>
          </p:cNvPr>
          <p:cNvSpPr txBox="1"/>
          <p:nvPr/>
        </p:nvSpPr>
        <p:spPr>
          <a:xfrm>
            <a:off x="1960898" y="5472486"/>
            <a:ext cx="367408" cy="3000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350" dirty="0">
                <a:solidFill>
                  <a:prstClr val="black"/>
                </a:solidFill>
              </a:rPr>
              <a:t>B3</a:t>
            </a:r>
            <a:endParaRPr lang="zh-TW" altLang="en-US" sz="1350" dirty="0">
              <a:solidFill>
                <a:prstClr val="black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="" xmlns:a16="http://schemas.microsoft.com/office/drawing/2014/main" id="{AC8F111C-828B-4A8A-8635-7CCCC6202D5F}"/>
              </a:ext>
            </a:extLst>
          </p:cNvPr>
          <p:cNvSpPr txBox="1"/>
          <p:nvPr/>
        </p:nvSpPr>
        <p:spPr>
          <a:xfrm>
            <a:off x="1616149" y="1621630"/>
            <a:ext cx="367408" cy="3000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350" dirty="0">
                <a:solidFill>
                  <a:prstClr val="black"/>
                </a:solidFill>
              </a:rPr>
              <a:t>B4</a:t>
            </a:r>
            <a:endParaRPr lang="zh-TW" altLang="en-US" sz="1350" dirty="0">
              <a:solidFill>
                <a:prstClr val="black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="" xmlns:a16="http://schemas.microsoft.com/office/drawing/2014/main" id="{485EDB56-1456-40F2-93F8-95B2A351FC36}"/>
              </a:ext>
            </a:extLst>
          </p:cNvPr>
          <p:cNvSpPr txBox="1"/>
          <p:nvPr/>
        </p:nvSpPr>
        <p:spPr>
          <a:xfrm>
            <a:off x="4952786" y="2783572"/>
            <a:ext cx="367408" cy="3000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350" dirty="0">
                <a:solidFill>
                  <a:prstClr val="black"/>
                </a:solidFill>
              </a:rPr>
              <a:t>B5</a:t>
            </a:r>
            <a:endParaRPr lang="zh-TW" altLang="en-US" sz="1350" dirty="0">
              <a:solidFill>
                <a:prstClr val="black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="" xmlns:a16="http://schemas.microsoft.com/office/drawing/2014/main" id="{5D054F03-DD95-44DE-B055-E96CD2D3D3DC}"/>
              </a:ext>
            </a:extLst>
          </p:cNvPr>
          <p:cNvSpPr txBox="1"/>
          <p:nvPr/>
        </p:nvSpPr>
        <p:spPr>
          <a:xfrm>
            <a:off x="5575736" y="4168447"/>
            <a:ext cx="367408" cy="3000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350" dirty="0">
                <a:solidFill>
                  <a:prstClr val="black"/>
                </a:solidFill>
              </a:rPr>
              <a:t>B6</a:t>
            </a:r>
            <a:endParaRPr lang="zh-TW" altLang="en-US" sz="1350" dirty="0">
              <a:solidFill>
                <a:prstClr val="black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="" xmlns:a16="http://schemas.microsoft.com/office/drawing/2014/main" id="{FF39F489-F859-4081-9F9A-85A547614983}"/>
              </a:ext>
            </a:extLst>
          </p:cNvPr>
          <p:cNvSpPr txBox="1"/>
          <p:nvPr/>
        </p:nvSpPr>
        <p:spPr>
          <a:xfrm>
            <a:off x="3266450" y="1631405"/>
            <a:ext cx="365806" cy="3000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350" dirty="0">
                <a:solidFill>
                  <a:prstClr val="black"/>
                </a:solidFill>
              </a:rPr>
              <a:t>C1</a:t>
            </a:r>
            <a:endParaRPr lang="zh-TW" altLang="en-US" sz="1350" dirty="0">
              <a:solidFill>
                <a:prstClr val="black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7CA14998-EAEC-4763-B530-3A9505CE00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8065" y="1432087"/>
            <a:ext cx="681269" cy="6465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70877B88-5568-4C92-9C14-96CF36421F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8564" y="5342431"/>
            <a:ext cx="1076150" cy="553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202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F8AA0AF-DA23-458A-A60C-FD8A19FB4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97" y="2227560"/>
            <a:ext cx="3578152" cy="32178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C2B4FF05-E1D0-4530-B75A-2FA26561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55" y="1674150"/>
            <a:ext cx="1601249" cy="1630219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="" xmlns:a16="http://schemas.microsoft.com/office/drawing/2014/main" id="{B34EA7E3-FB0D-44D6-AD64-A4CF10671C4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976382" y="2489260"/>
            <a:ext cx="2268174" cy="437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02F11A43-1C31-4706-A451-161A9FD1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3"/>
          <a:stretch/>
        </p:blipFill>
        <p:spPr>
          <a:xfrm>
            <a:off x="83992" y="3429000"/>
            <a:ext cx="2104199" cy="2319623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="" xmlns:a16="http://schemas.microsoft.com/office/drawing/2014/main" id="{8C4BB2AF-A2E8-4949-8CD0-B2C85574A21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88191" y="3380239"/>
            <a:ext cx="706011" cy="1208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212B9438-15CF-48A1-90B0-88B24C338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6" y="1274103"/>
            <a:ext cx="2027536" cy="1948906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="" xmlns:a16="http://schemas.microsoft.com/office/drawing/2014/main" id="{6A0F8208-36F8-4B8E-9572-41E14975E6A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88192" y="2248555"/>
            <a:ext cx="800387" cy="974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="" xmlns:a16="http://schemas.microsoft.com/office/drawing/2014/main" id="{3607CBA4-5342-4EAB-B035-D51CA57D5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475" y="3897146"/>
            <a:ext cx="1953586" cy="1664612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="" xmlns:a16="http://schemas.microsoft.com/office/drawing/2014/main" id="{7C7D8144-9D40-4400-A076-9EFE213CB4FC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941225" y="4324000"/>
            <a:ext cx="1517250" cy="4054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A72861EB-9DDD-44C8-9BB4-86B0EB4E8B22}"/>
              </a:ext>
            </a:extLst>
          </p:cNvPr>
          <p:cNvSpPr txBox="1"/>
          <p:nvPr/>
        </p:nvSpPr>
        <p:spPr>
          <a:xfrm>
            <a:off x="2802026" y="347230"/>
            <a:ext cx="34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TW" sz="28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8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新式連接機構設計</a:t>
            </a:r>
            <a:endParaRPr lang="zh-TW" altLang="en-US" sz="28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596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 bwMode="auto">
          <a:xfrm>
            <a:off x="71217" y="519358"/>
            <a:ext cx="822960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sz="3200" b="1" u="sng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溫室結構材料強化優化之設計工法</a:t>
            </a:r>
            <a:endParaRPr lang="zh-TW" altLang="en-US" sz="3200" b="1" u="sng" kern="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1217" y="1825696"/>
            <a:ext cx="1008112" cy="691232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質</a:t>
            </a:r>
            <a:endParaRPr lang="zh-TW" altLang="en-US" sz="48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4C971B-7B3E-4CFF-AEF2-4C0C8963922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1223345" y="1913114"/>
            <a:ext cx="671512" cy="516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038873" y="1841384"/>
            <a:ext cx="1008112" cy="691232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形</a:t>
            </a:r>
          </a:p>
        </p:txBody>
      </p:sp>
      <p:sp>
        <p:nvSpPr>
          <p:cNvPr id="11" name="向右箭號 10"/>
          <p:cNvSpPr/>
          <p:nvPr/>
        </p:nvSpPr>
        <p:spPr>
          <a:xfrm>
            <a:off x="3216129" y="1942732"/>
            <a:ext cx="671512" cy="516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031657" y="1871002"/>
            <a:ext cx="1008112" cy="691232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貌</a:t>
            </a:r>
            <a:endParaRPr lang="zh-TW" altLang="en-US" sz="48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5225061" y="1942732"/>
            <a:ext cx="671512" cy="516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040589" y="1871002"/>
            <a:ext cx="1008112" cy="691232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  <a:endParaRPr lang="zh-TW" altLang="en-US" sz="48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7204773" y="1946125"/>
            <a:ext cx="671512" cy="516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8020301" y="1874395"/>
            <a:ext cx="1008112" cy="691232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值</a:t>
            </a:r>
            <a:endParaRPr lang="zh-TW" altLang="en-US" sz="48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1217" y="2769028"/>
            <a:ext cx="1008112" cy="3375740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材料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物質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性質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複合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2073498" y="2769028"/>
            <a:ext cx="1008112" cy="3375740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形狀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尺寸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精度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複合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075779" y="2769028"/>
            <a:ext cx="1008112" cy="3375740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鍍膜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塗層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覆層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複合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6109329" y="2769028"/>
            <a:ext cx="1008112" cy="3375740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機械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化學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電學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複合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8033282" y="2702454"/>
            <a:ext cx="1008112" cy="3442314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價值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品質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成本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8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速度</a:t>
            </a:r>
            <a:endParaRPr lang="en-US" altLang="zh-TW" sz="2800" b="1" u="sng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458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9A8FAD1D-5E25-44E8-BFE2-9A2B3C8E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67" y="5243259"/>
            <a:ext cx="1982177" cy="140211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BE36C7A8-86A1-4C2F-AE0A-78814BEBD050}"/>
              </a:ext>
            </a:extLst>
          </p:cNvPr>
          <p:cNvSpPr txBox="1"/>
          <p:nvPr/>
        </p:nvSpPr>
        <p:spPr>
          <a:xfrm>
            <a:off x="955355" y="1240762"/>
            <a:ext cx="2014027" cy="31024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柱</a:t>
            </a:r>
            <a:r>
              <a:rPr lang="en-US" altLang="zh-TW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2C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組合強化連接件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B58EB73-7E2A-413F-8720-8CF97C1A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9" y="1763733"/>
            <a:ext cx="2219883" cy="327309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BE36C7A8-86A1-4C2F-AE0A-78814BEBD050}"/>
              </a:ext>
            </a:extLst>
          </p:cNvPr>
          <p:cNvSpPr txBox="1"/>
          <p:nvPr/>
        </p:nvSpPr>
        <p:spPr>
          <a:xfrm>
            <a:off x="6758732" y="1228041"/>
            <a:ext cx="1617708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zh-TW" altLang="en-US" sz="1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上弦連接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72EEF7AC-08F3-42B1-9920-A0ADA46BA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392" y="5268283"/>
            <a:ext cx="1837048" cy="12400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0BB29CE8-4460-4487-B4AD-EECC21A8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895" y="1746975"/>
            <a:ext cx="2449758" cy="349628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BE36C7A8-86A1-4C2F-AE0A-78814BEBD050}"/>
              </a:ext>
            </a:extLst>
          </p:cNvPr>
          <p:cNvSpPr txBox="1"/>
          <p:nvPr/>
        </p:nvSpPr>
        <p:spPr>
          <a:xfrm>
            <a:off x="4244293" y="1240762"/>
            <a:ext cx="902811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基礎</a:t>
            </a:r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endParaRPr lang="zh-TW" altLang="en-US" sz="14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77B78FFB-5677-4081-9296-323FD973E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600" y="5116874"/>
            <a:ext cx="2178727" cy="154288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5DFAB62F-A0FC-4222-8018-9DA523DA0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246" y="1785519"/>
            <a:ext cx="2661247" cy="34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BE36C7A8-86A1-4C2F-AE0A-78814BEBD050}"/>
              </a:ext>
            </a:extLst>
          </p:cNvPr>
          <p:cNvSpPr txBox="1"/>
          <p:nvPr/>
        </p:nvSpPr>
        <p:spPr>
          <a:xfrm>
            <a:off x="1540006" y="419931"/>
            <a:ext cx="1011815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型連接件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442F4798-8427-4E67-9F63-61C24A5A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3827" y="4206238"/>
            <a:ext cx="2105405" cy="23763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847B810A-7CDF-47CE-B481-666B5596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0" y="1102175"/>
            <a:ext cx="2511624" cy="319322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D78DB267-B126-479F-B80A-8788F53D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02" y="4475421"/>
            <a:ext cx="2741667" cy="22098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C6766E92-0DD1-4D67-9F9D-2480B5D12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128016" y="1145121"/>
            <a:ext cx="2772254" cy="323617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BE36C7A8-86A1-4C2F-AE0A-78814BEBD050}"/>
              </a:ext>
            </a:extLst>
          </p:cNvPr>
          <p:cNvSpPr txBox="1"/>
          <p:nvPr/>
        </p:nvSpPr>
        <p:spPr>
          <a:xfrm>
            <a:off x="3976330" y="444268"/>
            <a:ext cx="1011815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型連接件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BE36C7A8-86A1-4C2F-AE0A-78814BEBD050}"/>
              </a:ext>
            </a:extLst>
          </p:cNvPr>
          <p:cNvSpPr txBox="1"/>
          <p:nvPr/>
        </p:nvSpPr>
        <p:spPr>
          <a:xfrm>
            <a:off x="7005046" y="419931"/>
            <a:ext cx="1261884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zh-TW" altLang="en-US" sz="1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十字形連接件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CC8C9EBE-B556-429F-8B79-3AD82369B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694" y="1102176"/>
            <a:ext cx="3183909" cy="327911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430087D5-6DE2-47F4-8CA6-E790DDFF9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4621" y="4524196"/>
            <a:ext cx="3023395" cy="22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BE36C7A8-86A1-4C2F-AE0A-78814BEBD050}"/>
              </a:ext>
            </a:extLst>
          </p:cNvPr>
          <p:cNvSpPr txBox="1"/>
          <p:nvPr/>
        </p:nvSpPr>
        <p:spPr>
          <a:xfrm>
            <a:off x="2290867" y="370584"/>
            <a:ext cx="1082348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角</a:t>
            </a:r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F7AF34AD-1774-4856-8DFF-28B9BEA9F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78" y="4216308"/>
            <a:ext cx="3109526" cy="23474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EB84634A-CE82-46E7-B095-5B03BB944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59" y="930823"/>
            <a:ext cx="3216245" cy="309487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BE36C7A8-86A1-4C2F-AE0A-78814BEBD050}"/>
              </a:ext>
            </a:extLst>
          </p:cNvPr>
          <p:cNvSpPr txBox="1"/>
          <p:nvPr/>
        </p:nvSpPr>
        <p:spPr>
          <a:xfrm>
            <a:off x="6351504" y="370584"/>
            <a:ext cx="1082348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zh-TW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多角連接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件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823160E2-BD7A-4D96-AE52-07042FE0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235463">
            <a:off x="5507374" y="4223937"/>
            <a:ext cx="1938283" cy="25546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DAD62750-6E96-4478-972F-FCE16893C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128" y="930823"/>
            <a:ext cx="3480114" cy="30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2" name="圖片 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10405"/>
            <a:ext cx="8208912" cy="227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圖片 5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57" y="3429000"/>
            <a:ext cx="5327823" cy="314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109207" y="90406"/>
            <a:ext cx="449353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8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5.</a:t>
            </a:r>
            <a:r>
              <a:rPr lang="zh-TW" altLang="en-US" sz="28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新式桁架設計</a:t>
            </a:r>
            <a:r>
              <a:rPr lang="zh-TW" altLang="en-US" sz="28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zh-TW" altLang="en-US" sz="2800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工程分析</a:t>
            </a:r>
            <a:endParaRPr lang="zh-TW" altLang="en-US" sz="2800" b="1" dirty="0" smtClean="0">
              <a:solidFill>
                <a:srgbClr val="0000F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800" b="1" dirty="0" smtClean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196215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5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382DD830-9CB5-4F48-81C4-2653FBF10CDE}"/>
              </a:ext>
            </a:extLst>
          </p:cNvPr>
          <p:cNvSpPr txBox="1"/>
          <p:nvPr/>
        </p:nvSpPr>
        <p:spPr>
          <a:xfrm>
            <a:off x="1403648" y="543194"/>
            <a:ext cx="195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現有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一般型桁架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F066380C-549D-424B-A628-A38E958DBA6B}"/>
              </a:ext>
            </a:extLst>
          </p:cNvPr>
          <p:cNvSpPr txBox="1"/>
          <p:nvPr/>
        </p:nvSpPr>
        <p:spPr>
          <a:xfrm>
            <a:off x="1425144" y="28889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</a:t>
            </a:r>
            <a:r>
              <a:rPr lang="zh-TW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</a:t>
            </a:r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型鋼桁架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4028AFE-97FC-40BC-96E0-111BE7EF1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0" y="3356992"/>
            <a:ext cx="5391570" cy="16561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03456D8-06F5-4EAA-AB64-72B5DCE8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6" y="875728"/>
            <a:ext cx="5304591" cy="14731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894E70E4-2916-46B4-B6F3-F25E90D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150" y="345895"/>
            <a:ext cx="2898322" cy="25430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0B0C5511-A411-4193-8D1D-D1E59F497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150" y="3229029"/>
            <a:ext cx="2899084" cy="2684247"/>
          </a:xfrm>
          <a:prstGeom prst="rect">
            <a:avLst/>
          </a:prstGeom>
        </p:spPr>
      </p:pic>
      <p:sp>
        <p:nvSpPr>
          <p:cNvPr id="8" name="投影片編號版面配置區 6"/>
          <p:cNvSpPr txBox="1">
            <a:spLocks/>
          </p:cNvSpPr>
          <p:nvPr/>
        </p:nvSpPr>
        <p:spPr>
          <a:xfrm>
            <a:off x="6192180" y="5639433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3DA0BB7-265A-403C-9275-D587AB510EDC}" type="slidenum">
              <a:rPr lang="zh-TW" altLang="en-US" sz="900">
                <a:solidFill>
                  <a:prstClr val="white">
                    <a:lumMod val="85000"/>
                  </a:prstClr>
                </a:solidFill>
              </a:rPr>
              <a:pPr algn="r"/>
              <a:t>74</a:t>
            </a:fld>
            <a:endParaRPr lang="zh-TW" altLang="en-US" sz="900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3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129B1BF1-6B99-4C5C-ACA1-4578E262168E}"/>
              </a:ext>
            </a:extLst>
          </p:cNvPr>
          <p:cNvSpPr txBox="1"/>
          <p:nvPr/>
        </p:nvSpPr>
        <p:spPr>
          <a:xfrm>
            <a:off x="247524" y="268909"/>
            <a:ext cx="441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(3).C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型鋼桁架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改良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A(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間距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250mm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0mm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19E72353-408E-4259-9648-E386852E148E}"/>
              </a:ext>
            </a:extLst>
          </p:cNvPr>
          <p:cNvSpPr txBox="1"/>
          <p:nvPr/>
        </p:nvSpPr>
        <p:spPr>
          <a:xfrm>
            <a:off x="501178" y="2705082"/>
            <a:ext cx="37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(4) C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型鋼桁架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改良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B(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中間加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="" xmlns:a16="http://schemas.microsoft.com/office/drawing/2014/main" id="{A44F2161-9BAE-4C6C-AED0-4071EB4222ED}"/>
              </a:ext>
            </a:extLst>
          </p:cNvPr>
          <p:cNvGrpSpPr/>
          <p:nvPr/>
        </p:nvGrpSpPr>
        <p:grpSpPr>
          <a:xfrm>
            <a:off x="279585" y="3265948"/>
            <a:ext cx="4751985" cy="994341"/>
            <a:chOff x="242642" y="4330385"/>
            <a:chExt cx="8905875" cy="2390775"/>
          </a:xfrm>
        </p:grpSpPr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C255F706-3CC2-4698-A7D1-549BFAD9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642" y="4330385"/>
              <a:ext cx="8905875" cy="2390775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="" xmlns:a16="http://schemas.microsoft.com/office/drawing/2014/main" id="{C774B3EB-0CC9-4EF1-A939-23B2E0BEF593}"/>
                </a:ext>
              </a:extLst>
            </p:cNvPr>
            <p:cNvSpPr/>
            <p:nvPr/>
          </p:nvSpPr>
          <p:spPr>
            <a:xfrm>
              <a:off x="1724909" y="5009772"/>
              <a:ext cx="595720" cy="7934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="" xmlns:a16="http://schemas.microsoft.com/office/drawing/2014/main" id="{ECA099D8-2083-4CC9-BACF-98A2CA4C2129}"/>
                </a:ext>
              </a:extLst>
            </p:cNvPr>
            <p:cNvSpPr/>
            <p:nvPr/>
          </p:nvSpPr>
          <p:spPr>
            <a:xfrm>
              <a:off x="3293527" y="4884276"/>
              <a:ext cx="595720" cy="7934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="" xmlns:a16="http://schemas.microsoft.com/office/drawing/2014/main" id="{237F2907-4664-4F5F-834B-CC8BF46A909B}"/>
                </a:ext>
              </a:extLst>
            </p:cNvPr>
            <p:cNvSpPr/>
            <p:nvPr/>
          </p:nvSpPr>
          <p:spPr>
            <a:xfrm>
              <a:off x="4904560" y="4921810"/>
              <a:ext cx="595720" cy="7934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="" xmlns:a16="http://schemas.microsoft.com/office/drawing/2014/main" id="{BFFF381C-93AB-48D1-9D89-14DCED49A28F}"/>
                </a:ext>
              </a:extLst>
            </p:cNvPr>
            <p:cNvSpPr/>
            <p:nvPr/>
          </p:nvSpPr>
          <p:spPr>
            <a:xfrm>
              <a:off x="6430818" y="4944404"/>
              <a:ext cx="595720" cy="7934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="" xmlns:a16="http://schemas.microsoft.com/office/drawing/2014/main" id="{A61360A2-68CB-4FAC-9B51-2A9C9E9F8BF7}"/>
              </a:ext>
            </a:extLst>
          </p:cNvPr>
          <p:cNvGrpSpPr/>
          <p:nvPr/>
        </p:nvGrpSpPr>
        <p:grpSpPr>
          <a:xfrm>
            <a:off x="279866" y="665368"/>
            <a:ext cx="4751704" cy="1795168"/>
            <a:chOff x="242642" y="1379747"/>
            <a:chExt cx="8941434" cy="2579888"/>
          </a:xfrm>
        </p:grpSpPr>
        <p:pic>
          <p:nvPicPr>
            <p:cNvPr id="11" name="圖片 10">
              <a:extLst>
                <a:ext uri="{FF2B5EF4-FFF2-40B4-BE49-F238E27FC236}">
                  <a16:creationId xmlns="" xmlns:a16="http://schemas.microsoft.com/office/drawing/2014/main" id="{0F7D548E-4634-4400-9849-C48E2D554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642" y="1379747"/>
              <a:ext cx="8941434" cy="2579888"/>
            </a:xfrm>
            <a:prstGeom prst="rect">
              <a:avLst/>
            </a:prstGeom>
          </p:spPr>
        </p:pic>
        <p:sp>
          <p:nvSpPr>
            <p:cNvPr id="12" name="橢圓 11">
              <a:extLst>
                <a:ext uri="{FF2B5EF4-FFF2-40B4-BE49-F238E27FC236}">
                  <a16:creationId xmlns="" xmlns:a16="http://schemas.microsoft.com/office/drawing/2014/main" id="{2CF61D3B-5F90-4F30-915C-639C11B28399}"/>
                </a:ext>
              </a:extLst>
            </p:cNvPr>
            <p:cNvSpPr/>
            <p:nvPr/>
          </p:nvSpPr>
          <p:spPr>
            <a:xfrm>
              <a:off x="1659196" y="2617945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="" xmlns:a16="http://schemas.microsoft.com/office/drawing/2014/main" id="{C282EADF-229C-431A-8202-E70555F935BF}"/>
                </a:ext>
              </a:extLst>
            </p:cNvPr>
            <p:cNvSpPr/>
            <p:nvPr/>
          </p:nvSpPr>
          <p:spPr>
            <a:xfrm>
              <a:off x="2920815" y="2621868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="" xmlns:a16="http://schemas.microsoft.com/office/drawing/2014/main" id="{6E2FF2DF-75C5-4BD0-B096-5B0EB24EB9BD}"/>
                </a:ext>
              </a:extLst>
            </p:cNvPr>
            <p:cNvSpPr/>
            <p:nvPr/>
          </p:nvSpPr>
          <p:spPr>
            <a:xfrm>
              <a:off x="2320629" y="2112224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="" xmlns:a16="http://schemas.microsoft.com/office/drawing/2014/main" id="{FBC999E5-E6BF-4F50-9358-4A1821B6E3EE}"/>
                </a:ext>
              </a:extLst>
            </p:cNvPr>
            <p:cNvSpPr/>
            <p:nvPr/>
          </p:nvSpPr>
          <p:spPr>
            <a:xfrm>
              <a:off x="8056486" y="2669690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="" xmlns:a16="http://schemas.microsoft.com/office/drawing/2014/main" id="{B9FD66B2-54B8-42C1-8263-E4864F3B6FF3}"/>
                </a:ext>
              </a:extLst>
            </p:cNvPr>
            <p:cNvSpPr/>
            <p:nvPr/>
          </p:nvSpPr>
          <p:spPr>
            <a:xfrm>
              <a:off x="3586714" y="2163008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="" xmlns:a16="http://schemas.microsoft.com/office/drawing/2014/main" id="{D353D61B-0E51-4343-94E1-7AA9EE6C626A}"/>
                </a:ext>
              </a:extLst>
            </p:cNvPr>
            <p:cNvSpPr/>
            <p:nvPr/>
          </p:nvSpPr>
          <p:spPr>
            <a:xfrm>
              <a:off x="1054544" y="2163007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="" xmlns:a16="http://schemas.microsoft.com/office/drawing/2014/main" id="{3C8F4069-F185-4B40-A829-E2C2224AB913}"/>
                </a:ext>
              </a:extLst>
            </p:cNvPr>
            <p:cNvSpPr/>
            <p:nvPr/>
          </p:nvSpPr>
          <p:spPr>
            <a:xfrm>
              <a:off x="397577" y="2669691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="" xmlns:a16="http://schemas.microsoft.com/office/drawing/2014/main" id="{69466829-4069-4E9A-AE2B-C6AB4A8C5422}"/>
                </a:ext>
              </a:extLst>
            </p:cNvPr>
            <p:cNvSpPr/>
            <p:nvPr/>
          </p:nvSpPr>
          <p:spPr>
            <a:xfrm>
              <a:off x="4182434" y="2669690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="" xmlns:a16="http://schemas.microsoft.com/office/drawing/2014/main" id="{95F0EF6C-509A-412A-96F8-BAE3C700F4FE}"/>
                </a:ext>
              </a:extLst>
            </p:cNvPr>
            <p:cNvSpPr/>
            <p:nvPr/>
          </p:nvSpPr>
          <p:spPr>
            <a:xfrm>
              <a:off x="4857841" y="2220086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="" xmlns:a16="http://schemas.microsoft.com/office/drawing/2014/main" id="{496B327D-B7FD-4F83-9E53-4364F616D8B9}"/>
                </a:ext>
              </a:extLst>
            </p:cNvPr>
            <p:cNvSpPr/>
            <p:nvPr/>
          </p:nvSpPr>
          <p:spPr>
            <a:xfrm>
              <a:off x="5529762" y="2617944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="" xmlns:a16="http://schemas.microsoft.com/office/drawing/2014/main" id="{C1C232DE-71AA-428D-B315-EB57C6629C95}"/>
                </a:ext>
              </a:extLst>
            </p:cNvPr>
            <p:cNvSpPr/>
            <p:nvPr/>
          </p:nvSpPr>
          <p:spPr>
            <a:xfrm>
              <a:off x="7416361" y="2264624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="" xmlns:a16="http://schemas.microsoft.com/office/drawing/2014/main" id="{CC200947-107A-452E-AD73-6CEA9B8FEE5D}"/>
                </a:ext>
              </a:extLst>
            </p:cNvPr>
            <p:cNvSpPr/>
            <p:nvPr/>
          </p:nvSpPr>
          <p:spPr>
            <a:xfrm>
              <a:off x="6175183" y="2214753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橢圓 23">
              <a:extLst>
                <a:ext uri="{FF2B5EF4-FFF2-40B4-BE49-F238E27FC236}">
                  <a16:creationId xmlns="" xmlns:a16="http://schemas.microsoft.com/office/drawing/2014/main" id="{607CE215-2AB8-48FB-AD79-C82CB4F6F6B9}"/>
                </a:ext>
              </a:extLst>
            </p:cNvPr>
            <p:cNvSpPr/>
            <p:nvPr/>
          </p:nvSpPr>
          <p:spPr>
            <a:xfrm>
              <a:off x="6728678" y="2639722"/>
              <a:ext cx="595720" cy="454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280C8932-EEAB-4689-8538-3883B825A10A}"/>
              </a:ext>
            </a:extLst>
          </p:cNvPr>
          <p:cNvSpPr txBox="1"/>
          <p:nvPr/>
        </p:nvSpPr>
        <p:spPr>
          <a:xfrm>
            <a:off x="418232" y="4733989"/>
            <a:ext cx="446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(5).C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型鋼桁架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改良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C(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應力集中處</a:t>
            </a:r>
            <a:r>
              <a:rPr lang="zh-TW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加鋼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鈑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="" xmlns:a16="http://schemas.microsoft.com/office/drawing/2014/main" id="{713256C8-FDC3-456C-BF5B-5AAE9B3011C8}"/>
              </a:ext>
            </a:extLst>
          </p:cNvPr>
          <p:cNvGrpSpPr/>
          <p:nvPr/>
        </p:nvGrpSpPr>
        <p:grpSpPr>
          <a:xfrm>
            <a:off x="314159" y="5275488"/>
            <a:ext cx="4751985" cy="1001734"/>
            <a:chOff x="236730" y="5419405"/>
            <a:chExt cx="5755487" cy="1388120"/>
          </a:xfrm>
        </p:grpSpPr>
        <p:pic>
          <p:nvPicPr>
            <p:cNvPr id="27" name="圖片 26">
              <a:extLst>
                <a:ext uri="{FF2B5EF4-FFF2-40B4-BE49-F238E27FC236}">
                  <a16:creationId xmlns="" xmlns:a16="http://schemas.microsoft.com/office/drawing/2014/main" id="{9894A967-BFE7-4150-B6CE-3AB200DA6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730" y="5419405"/>
              <a:ext cx="5755487" cy="1388120"/>
            </a:xfrm>
            <a:prstGeom prst="rect">
              <a:avLst/>
            </a:prstGeom>
          </p:spPr>
        </p:pic>
        <p:sp>
          <p:nvSpPr>
            <p:cNvPr id="28" name="橢圓 27">
              <a:extLst>
                <a:ext uri="{FF2B5EF4-FFF2-40B4-BE49-F238E27FC236}">
                  <a16:creationId xmlns="" xmlns:a16="http://schemas.microsoft.com/office/drawing/2014/main" id="{E776350A-4ADE-4A31-A863-EFC56BC636D3}"/>
                </a:ext>
              </a:extLst>
            </p:cNvPr>
            <p:cNvSpPr/>
            <p:nvPr/>
          </p:nvSpPr>
          <p:spPr>
            <a:xfrm>
              <a:off x="236730" y="5879064"/>
              <a:ext cx="384988" cy="4865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="" xmlns:a16="http://schemas.microsoft.com/office/drawing/2014/main" id="{C8E75EDC-D7BB-4309-81A0-70D4A57EE073}"/>
                </a:ext>
              </a:extLst>
            </p:cNvPr>
            <p:cNvSpPr/>
            <p:nvPr/>
          </p:nvSpPr>
          <p:spPr>
            <a:xfrm>
              <a:off x="5243731" y="5879064"/>
              <a:ext cx="384988" cy="4865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橢圓 29">
              <a:extLst>
                <a:ext uri="{FF2B5EF4-FFF2-40B4-BE49-F238E27FC236}">
                  <a16:creationId xmlns="" xmlns:a16="http://schemas.microsoft.com/office/drawing/2014/main" id="{298DE438-9A1A-457E-95FA-DB9D5B9C7D81}"/>
                </a:ext>
              </a:extLst>
            </p:cNvPr>
            <p:cNvSpPr/>
            <p:nvPr/>
          </p:nvSpPr>
          <p:spPr>
            <a:xfrm>
              <a:off x="519404" y="5642090"/>
              <a:ext cx="384988" cy="4865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1" name="橢圓 30">
              <a:extLst>
                <a:ext uri="{FF2B5EF4-FFF2-40B4-BE49-F238E27FC236}">
                  <a16:creationId xmlns="" xmlns:a16="http://schemas.microsoft.com/office/drawing/2014/main" id="{858303DB-F66C-44F4-A3ED-BAEBFD938445}"/>
                </a:ext>
              </a:extLst>
            </p:cNvPr>
            <p:cNvSpPr/>
            <p:nvPr/>
          </p:nvSpPr>
          <p:spPr>
            <a:xfrm>
              <a:off x="4616163" y="5626959"/>
              <a:ext cx="384988" cy="4865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2" name="橢圓 31">
              <a:extLst>
                <a:ext uri="{FF2B5EF4-FFF2-40B4-BE49-F238E27FC236}">
                  <a16:creationId xmlns="" xmlns:a16="http://schemas.microsoft.com/office/drawing/2014/main" id="{6D665ACE-97BE-41D2-82F4-62F89205CF15}"/>
                </a:ext>
              </a:extLst>
            </p:cNvPr>
            <p:cNvSpPr/>
            <p:nvPr/>
          </p:nvSpPr>
          <p:spPr>
            <a:xfrm>
              <a:off x="4990406" y="5626959"/>
              <a:ext cx="384988" cy="4865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="" xmlns:a16="http://schemas.microsoft.com/office/drawing/2014/main" id="{7FC68777-3C5A-44D0-98A8-3EDCD134DAAC}"/>
                </a:ext>
              </a:extLst>
            </p:cNvPr>
            <p:cNvSpPr/>
            <p:nvPr/>
          </p:nvSpPr>
          <p:spPr>
            <a:xfrm>
              <a:off x="924757" y="5642090"/>
              <a:ext cx="384988" cy="4865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="" xmlns:a16="http://schemas.microsoft.com/office/drawing/2014/main" id="{75D03CE9-04F7-416E-B515-3B28C8B1FC60}"/>
                </a:ext>
              </a:extLst>
            </p:cNvPr>
            <p:cNvSpPr/>
            <p:nvPr/>
          </p:nvSpPr>
          <p:spPr>
            <a:xfrm>
              <a:off x="2219294" y="5545484"/>
              <a:ext cx="384988" cy="4865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>
              <a:extLst>
                <a:ext uri="{FF2B5EF4-FFF2-40B4-BE49-F238E27FC236}">
                  <a16:creationId xmlns="" xmlns:a16="http://schemas.microsoft.com/office/drawing/2014/main" id="{BCE2E57E-5F9E-44F6-B6CA-DEEF89AF97E7}"/>
                </a:ext>
              </a:extLst>
            </p:cNvPr>
            <p:cNvSpPr/>
            <p:nvPr/>
          </p:nvSpPr>
          <p:spPr>
            <a:xfrm>
              <a:off x="3260860" y="5545484"/>
              <a:ext cx="384988" cy="4865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TW" altLang="en-US" sz="1350">
                <a:solidFill>
                  <a:prstClr val="whit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="" xmlns:a16="http://schemas.microsoft.com/office/drawing/2014/main" id="{07F2E700-E0AF-4D09-A6AF-0B44C10D5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299" y="661377"/>
            <a:ext cx="3795182" cy="1981779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="" xmlns:a16="http://schemas.microsoft.com/office/drawing/2014/main" id="{7790D239-2F16-4D87-8923-ECB51DC35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299" y="2878807"/>
            <a:ext cx="3795182" cy="193893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="" xmlns:a16="http://schemas.microsoft.com/office/drawing/2014/main" id="{7B9B9C63-F6C0-4C61-A67A-F59FB50F7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64" y="5053393"/>
            <a:ext cx="3740317" cy="1768060"/>
          </a:xfrm>
          <a:prstGeom prst="rect">
            <a:avLst/>
          </a:prstGeom>
        </p:spPr>
      </p:pic>
      <p:sp>
        <p:nvSpPr>
          <p:cNvPr id="39" name="投影片編號版面配置區 6"/>
          <p:cNvSpPr txBox="1">
            <a:spLocks/>
          </p:cNvSpPr>
          <p:nvPr/>
        </p:nvSpPr>
        <p:spPr>
          <a:xfrm>
            <a:off x="6192180" y="5639433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3DA0BB7-265A-403C-9275-D587AB510EDC}" type="slidenum">
              <a:rPr lang="zh-TW" altLang="en-US" sz="900">
                <a:solidFill>
                  <a:prstClr val="white">
                    <a:lumMod val="85000"/>
                  </a:prstClr>
                </a:solidFill>
              </a:rPr>
              <a:pPr algn="r"/>
              <a:t>75</a:t>
            </a:fld>
            <a:endParaRPr lang="zh-TW" altLang="en-US" sz="900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28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圖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13" y="304800"/>
            <a:ext cx="6058155" cy="103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圖片 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63" y="1771650"/>
            <a:ext cx="5809445" cy="172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圖片 2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38" y="3501008"/>
            <a:ext cx="657076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-94565"/>
            <a:ext cx="36792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(6).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新式設計桁架設計與工程分析</a:t>
            </a:r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endParaRPr lang="en-US" altLang="zh-TW" b="1" dirty="0" smtClean="0">
              <a:solidFill>
                <a:srgbClr val="0000F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b="1" dirty="0" smtClean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1305635"/>
            <a:ext cx="36535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(7).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新式設計桁架設計與工程分析</a:t>
            </a:r>
            <a:r>
              <a:rPr lang="en-US" altLang="zh-TW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endParaRPr lang="en-US" altLang="zh-TW" b="1" dirty="0" smtClean="0">
              <a:solidFill>
                <a:srgbClr val="0000F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b="1" dirty="0" smtClean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13335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0" y="2800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80035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3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188640"/>
            <a:ext cx="8064896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(8).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新式桁架設計比較分析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1)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新式桁架設計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E,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8.37mm,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較原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VTP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桁架降低近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20%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2)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新式桁架設計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E,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170.5 </a:t>
            </a:r>
            <a:r>
              <a:rPr lang="en-US" altLang="zh-TW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Mpa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,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較原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VTP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桁架降低近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35%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3)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新式桁架設計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E,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安全性提升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25%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以上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4)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新式桁架設計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E,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重量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,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與原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VTP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桁架重量相近。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5)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新式桁架設計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E,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自攻螺絲點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110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,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VTP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桁架銲接點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112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點，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  </a:t>
            </a:r>
            <a:r>
              <a:rPr lang="zh-TW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  </a:t>
            </a:r>
            <a:r>
              <a:rPr lang="zh-TW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速度提升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50%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以上。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6)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新式桁架設計採用預鍍鋅輥輪成形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C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, 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免後續熱浸鍍鋅製程，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   </a:t>
            </a:r>
            <a:r>
              <a:rPr lang="zh-TW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 </a:t>
            </a:r>
            <a:r>
              <a:rPr lang="zh-TW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總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工期可降低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30%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以上。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7) 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新式桁架設計總成本可價低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20%</a:t>
            </a:r>
            <a:r>
              <a:rPr lang="zh-TW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以上。</a:t>
            </a:r>
            <a:endParaRPr lang="zh-TW" altLang="zh-TW" sz="2000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611560" y="3717032"/>
          <a:ext cx="7704855" cy="2952326"/>
        </p:xfrm>
        <a:graphic>
          <a:graphicData uri="http://schemas.openxmlformats.org/drawingml/2006/table">
            <a:tbl>
              <a:tblPr firstRow="1" bandRow="1"/>
              <a:tblGrid>
                <a:gridCol w="2097180"/>
                <a:gridCol w="1413316"/>
                <a:gridCol w="1185362"/>
                <a:gridCol w="729454"/>
                <a:gridCol w="1306938"/>
                <a:gridCol w="972605"/>
              </a:tblGrid>
              <a:tr h="641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桁架類型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最大變形量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FFFFFF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(mm)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最大應力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FFFFFF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(MPa)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重量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FFFFFF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(kg)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連接點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b="1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備註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385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新式桁架設計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A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10.27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369.8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79.2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自攻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110</a:t>
                      </a: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20</a:t>
                      </a: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支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385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VTP</a:t>
                      </a: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溫室桁架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10.56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262.3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83.8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焊接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112</a:t>
                      </a: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sz="12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  <a:tr h="385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新式桁架設計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D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9.37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267.6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79.6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自攻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110</a:t>
                      </a: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20</a:t>
                      </a: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支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385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新式桁架設計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B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9.71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262.3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78.4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自攻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100</a:t>
                      </a: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18</a:t>
                      </a: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支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  <a:tr h="385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新式桁架設計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C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10.07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286.4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77.2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自攻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90</a:t>
                      </a: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16</a:t>
                      </a:r>
                      <a:r>
                        <a:rPr lang="zh-TW" sz="12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支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385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2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新式桁架設計</a:t>
                      </a:r>
                      <a:r>
                        <a:rPr lang="en-US" sz="1200" kern="120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E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8.37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170.5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83.8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2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自攻</a:t>
                      </a:r>
                      <a:r>
                        <a:rPr lang="en-US" sz="1200" kern="120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110</a:t>
                      </a:r>
                      <a:r>
                        <a:rPr lang="zh-TW" sz="1200" kern="12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18</a:t>
                      </a:r>
                      <a:r>
                        <a:rPr lang="zh-TW" sz="12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支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E30FA65B-5034-4494-9FF9-5DD18CC10A6C}"/>
              </a:ext>
            </a:extLst>
          </p:cNvPr>
          <p:cNvSpPr txBox="1"/>
          <p:nvPr/>
        </p:nvSpPr>
        <p:spPr>
          <a:xfrm>
            <a:off x="1897832" y="347464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VTP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焊接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)_</a:t>
            </a:r>
            <a:r>
              <a:rPr lang="zh-TW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材料分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5D89F99-1C2C-4C69-90C4-8A5A1BC8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72" y="692696"/>
            <a:ext cx="7632848" cy="19018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C132801F-A2BB-41AA-8567-00BDFB47BD75}"/>
              </a:ext>
            </a:extLst>
          </p:cNvPr>
          <p:cNvSpPr txBox="1"/>
          <p:nvPr/>
        </p:nvSpPr>
        <p:spPr>
          <a:xfrm>
            <a:off x="1996930" y="2708920"/>
            <a:ext cx="471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VTP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)_</a:t>
            </a:r>
            <a:r>
              <a:rPr lang="zh-TW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材料分析</a:t>
            </a:r>
            <a:endParaRPr lang="zh-TW" altLang="en-US" sz="24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AD910DD5-FC87-4947-9293-6298C602A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2" y="3284984"/>
            <a:ext cx="7623670" cy="345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3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="" xmlns:a16="http://schemas.microsoft.com/office/drawing/2014/main" id="{FFAA4C46-E0D2-440A-A820-F63DE017D65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3102" y="1239229"/>
              <a:ext cx="7339258" cy="68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65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19999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736732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803830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816609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803830">
                      <a:extLst>
                        <a:ext uri="{9D8B030D-6E8A-4147-A177-3AD203B41FA5}">
                          <a16:colId xmlns="" xmlns:a16="http://schemas.microsoft.com/office/drawing/2014/main" val="1262186127"/>
                        </a:ext>
                      </a:extLst>
                    </a:gridCol>
                    <a:gridCol w="816609">
                      <a:extLst>
                        <a:ext uri="{9D8B030D-6E8A-4147-A177-3AD203B41FA5}">
                          <a16:colId xmlns="" xmlns:a16="http://schemas.microsoft.com/office/drawing/2014/main" val="815297472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風速等級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風速</a:t>
                          </a: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(m/s)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風速壓</a:t>
                          </a: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altLang="zh-TW" sz="1800" dirty="0" err="1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kgf</a:t>
                          </a: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/m</a:t>
                          </a:r>
                          <a:r>
                            <a:rPr lang="en-US" altLang="zh-TW" sz="1800" baseline="300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2</a:t>
                          </a: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B(Pa)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C(Pa)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D(Pa)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E(Pa)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11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3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46.68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689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689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-258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-258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FFAA4C46-E0D2-440A-A820-F63DE017D6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7838571"/>
                  </p:ext>
                </p:extLst>
              </p:nvPr>
            </p:nvGraphicFramePr>
            <p:xfrm>
              <a:off x="473102" y="1239229"/>
              <a:ext cx="7339258" cy="68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6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9999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3673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38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166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03830">
                      <a:extLst>
                        <a:ext uri="{9D8B030D-6E8A-4147-A177-3AD203B41FA5}">
                          <a16:colId xmlns:a16="http://schemas.microsoft.com/office/drawing/2014/main" val="1262186127"/>
                        </a:ext>
                      </a:extLst>
                    </a:gridCol>
                    <a:gridCol w="816609">
                      <a:extLst>
                        <a:ext uri="{9D8B030D-6E8A-4147-A177-3AD203B41FA5}">
                          <a16:colId xmlns:a16="http://schemas.microsoft.com/office/drawing/2014/main" val="815297472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風速等級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風速</a:t>
                          </a: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(m/s)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風速壓</a:t>
                          </a: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altLang="zh-TW" sz="1800" dirty="0" err="1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kgf</a:t>
                          </a: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/m</a:t>
                          </a:r>
                          <a:r>
                            <a:rPr lang="en-US" altLang="zh-TW" sz="1800" baseline="300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2</a:t>
                          </a: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B(Pa)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C(Pa)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D(Pa)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E(Pa)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9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11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6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462" t="-114286" r="-415736" b="-3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46.68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689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689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-258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-258</a:t>
                          </a:r>
                          <a:endParaRPr lang="zh-TW" altLang="en-US" sz="18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253C4F95-3E41-4326-8B78-597D7B530241}"/>
              </a:ext>
            </a:extLst>
          </p:cNvPr>
          <p:cNvSpPr/>
          <p:nvPr/>
        </p:nvSpPr>
        <p:spPr>
          <a:xfrm>
            <a:off x="1475656" y="855436"/>
            <a:ext cx="5043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900"/>
              </a:spcBef>
            </a:pPr>
            <a:r>
              <a:rPr lang="zh-TW" altLang="en-US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強固型溫室連結件結構模擬分析</a:t>
            </a:r>
            <a:r>
              <a:rPr lang="en-US" altLang="zh-TW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-</a:t>
            </a:r>
            <a:r>
              <a:rPr lang="zh-TW" altLang="en-US" b="1" kern="100" dirty="0">
                <a:solidFill>
                  <a:srgbClr val="FF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風壓設定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id="{3683CA4D-8F8E-4864-A4FF-043ACD7239FA}"/>
                  </a:ext>
                </a:extLst>
              </p:cNvPr>
              <p:cNvSpPr/>
              <p:nvPr/>
            </p:nvSpPr>
            <p:spPr>
              <a:xfrm>
                <a:off x="5436096" y="1988840"/>
                <a:ext cx="2989601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dirty="0">
                        <a:solidFill>
                          <a:prstClr val="black"/>
                        </a:solidFill>
                      </a:rPr>
                      <m:t>=</m:t>
                    </m:r>
                    <m:r>
                      <a:rPr lang="en-US" altLang="zh-TW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=87.76×</m:t>
                    </m:r>
                    <m:sSub>
                      <m:sSubPr>
                        <m:ctrlP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zh-TW" altLang="en-US" baseline="30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83CA4D-8F8E-4864-A4FF-043ACD72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988840"/>
                <a:ext cx="2989601" cy="390748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66589608-344B-4A0E-8BE5-4E4C58B90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106" y="2517006"/>
            <a:ext cx="4254358" cy="33859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8135D4EA-4016-4641-99DB-23E16CA03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77" y="2517006"/>
            <a:ext cx="4046029" cy="330089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40277" y="158411"/>
            <a:ext cx="4314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28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b="1" kern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二</a:t>
            </a:r>
            <a:r>
              <a:rPr lang="en-US" altLang="zh-TW" sz="28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  <a:r>
              <a:rPr lang="zh-TW" altLang="zh-TW" sz="2800" b="1" kern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強固</a:t>
            </a:r>
            <a:r>
              <a:rPr lang="zh-TW" altLang="zh-TW" sz="28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型</a:t>
            </a:r>
            <a:r>
              <a:rPr lang="zh-TW" altLang="en-US" sz="2800" b="1" kern="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溫室工程分</a:t>
            </a:r>
            <a:r>
              <a:rPr lang="zh-TW" altLang="en-US" sz="2800" b="1" kern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析</a:t>
            </a:r>
            <a:endParaRPr lang="zh-TW" altLang="en-US" sz="2800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48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文字方塊 2"/>
          <p:cNvSpPr txBox="1">
            <a:spLocks noChangeArrowheads="1"/>
          </p:cNvSpPr>
          <p:nvPr/>
        </p:nvSpPr>
        <p:spPr bwMode="auto">
          <a:xfrm>
            <a:off x="500097" y="1628800"/>
            <a:ext cx="81438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超高強度</a:t>
            </a:r>
            <a:r>
              <a:rPr lang="zh-TW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鋼</a:t>
            </a:r>
            <a:r>
              <a:rPr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是</a:t>
            </a:r>
            <a:r>
              <a:rPr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先進</a:t>
            </a:r>
            <a:r>
              <a:rPr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國家所重視</a:t>
            </a:r>
            <a:r>
              <a:rPr lang="zh-TW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的新材料</a:t>
            </a:r>
            <a:r>
              <a:rPr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研究方向。</a:t>
            </a:r>
            <a:endParaRPr lang="en-US" altLang="zh-TW" sz="2800" dirty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超級鋼具超高比強度，韌性與強度更能同步提升。</a:t>
            </a:r>
            <a:endParaRPr lang="en-US" altLang="zh-TW" sz="2800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低</a:t>
            </a:r>
            <a:r>
              <a:rPr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合金熱機處理鋼，具超高強度且後續加工性佳。</a:t>
            </a:r>
            <a:endParaRPr lang="en-US" altLang="zh-TW" sz="2800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超高</a:t>
            </a:r>
            <a:r>
              <a:rPr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強度化鋼材，</a:t>
            </a:r>
            <a:r>
              <a:rPr lang="zh-TW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促使</a:t>
            </a:r>
            <a:r>
              <a:rPr lang="zh-TW" altLang="zh-TW" sz="28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現有鋼材</a:t>
            </a:r>
            <a:r>
              <a:rPr lang="zh-TW" altLang="zh-TW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品級</a:t>
            </a:r>
            <a:r>
              <a:rPr lang="zh-TW" altLang="en-US" sz="28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與價值躍升。 </a:t>
            </a:r>
            <a:endParaRPr lang="zh-TW" altLang="zh-TW" sz="2800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566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17" y="3383112"/>
            <a:ext cx="7816919" cy="268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6" name="文字方塊 4"/>
          <p:cNvSpPr txBox="1">
            <a:spLocks noChangeArrowheads="1"/>
          </p:cNvSpPr>
          <p:nvPr/>
        </p:nvSpPr>
        <p:spPr bwMode="auto">
          <a:xfrm>
            <a:off x="7143756" y="6072189"/>
            <a:ext cx="1620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mtClean="0">
                <a:solidFill>
                  <a:srgbClr val="000000"/>
                </a:solidFill>
              </a:rPr>
              <a:t>Source: NIMS</a:t>
            </a:r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" y="260648"/>
            <a:ext cx="889245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3200" b="1" u="sng" kern="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(1).</a:t>
            </a:r>
            <a:r>
              <a:rPr kumimoji="1" lang="zh-TW" altLang="en-US" sz="3200" b="1" u="sng" kern="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超</a:t>
            </a:r>
            <a:r>
              <a:rPr kumimoji="1" lang="zh-TW" altLang="en-US" sz="3200" b="1" u="sng" kern="0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高強度</a:t>
            </a:r>
            <a:r>
              <a:rPr kumimoji="1" lang="zh-TW" altLang="en-US" sz="3200" b="1" u="sng" kern="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鋼</a:t>
            </a:r>
            <a:endParaRPr kumimoji="1" lang="en-US" altLang="zh-TW" sz="3200" b="1" u="sng" kern="0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3200" b="1" kern="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kumimoji="1" lang="zh-TW" altLang="en-US" sz="3200" b="1" kern="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kumimoji="1" lang="en-US" altLang="zh-TW" sz="3200" b="1" kern="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ultra</a:t>
            </a:r>
            <a:r>
              <a:rPr kumimoji="1" lang="zh-TW" altLang="en-US" sz="3200" b="1" kern="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kumimoji="1" lang="en-US" altLang="zh-TW" sz="3200" b="1" kern="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high strength steel</a:t>
            </a:r>
            <a:r>
              <a:rPr kumimoji="1" lang="en-US" altLang="zh-TW" sz="3200" b="1" kern="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kumimoji="1" lang="zh-TW" altLang="en-US" sz="3200" b="1" kern="0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966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A4958BAD-6E3F-49F9-8916-C39858F3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34" y="1183516"/>
            <a:ext cx="3738168" cy="30316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09E8FB3-85E0-4E83-A7ED-B19AD156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67" y="1183517"/>
            <a:ext cx="3738168" cy="300720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2E3D3CA1-5108-4382-84EF-08D7E94A9F3A}"/>
              </a:ext>
            </a:extLst>
          </p:cNvPr>
          <p:cNvSpPr txBox="1"/>
          <p:nvPr/>
        </p:nvSpPr>
        <p:spPr>
          <a:xfrm>
            <a:off x="1921545" y="351759"/>
            <a:ext cx="507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分析模擬測試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-VTP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焊接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4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00C1BD99-F9BE-4E46-A787-AEF01E538F8C}"/>
              </a:ext>
            </a:extLst>
          </p:cNvPr>
          <p:cNvSpPr txBox="1"/>
          <p:nvPr/>
        </p:nvSpPr>
        <p:spPr>
          <a:xfrm>
            <a:off x="1353879" y="949876"/>
            <a:ext cx="1928733" cy="33855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zh-TW" altLang="en-US" sz="16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最大變形量</a:t>
            </a:r>
            <a:r>
              <a:rPr lang="en-US" altLang="zh-TW" sz="16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14.44mm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890B2B74-556B-498E-88AE-A50FF00F61B0}"/>
              </a:ext>
            </a:extLst>
          </p:cNvPr>
          <p:cNvSpPr txBox="1"/>
          <p:nvPr/>
        </p:nvSpPr>
        <p:spPr>
          <a:xfrm>
            <a:off x="5248573" y="908720"/>
            <a:ext cx="1928733" cy="33855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zh-TW" altLang="en-US" sz="16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最大應力</a:t>
            </a:r>
            <a:r>
              <a:rPr lang="en-US" altLang="zh-TW" sz="16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241.25MPa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838B910D-4F23-4824-AE74-05E05A60F5E3}"/>
              </a:ext>
            </a:extLst>
          </p:cNvPr>
          <p:cNvSpPr/>
          <p:nvPr/>
        </p:nvSpPr>
        <p:spPr>
          <a:xfrm>
            <a:off x="483335" y="1840890"/>
            <a:ext cx="602930" cy="169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A40F987A-F71F-4EF8-980D-F78B047763BA}"/>
              </a:ext>
            </a:extLst>
          </p:cNvPr>
          <p:cNvSpPr/>
          <p:nvPr/>
        </p:nvSpPr>
        <p:spPr>
          <a:xfrm>
            <a:off x="251519" y="4298819"/>
            <a:ext cx="1464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900"/>
              </a:spcBef>
            </a:pPr>
            <a:r>
              <a:rPr lang="zh-TW" altLang="en-US" b="1" kern="1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材料物性表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F07F8089-9A1D-4D28-B72F-8888A384D992}"/>
              </a:ext>
            </a:extLst>
          </p:cNvPr>
          <p:cNvSpPr txBox="1"/>
          <p:nvPr/>
        </p:nvSpPr>
        <p:spPr>
          <a:xfrm>
            <a:off x="327753" y="5955430"/>
            <a:ext cx="7729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風速等級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VTP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焊接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其最大變形量為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14.44mm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，最大應力為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241.25MPa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，位置在迎風面側梁上。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6FF0153A-CB25-4B5A-A562-BA40F725DB7B}"/>
              </a:ext>
            </a:extLst>
          </p:cNvPr>
          <p:cNvSpPr/>
          <p:nvPr/>
        </p:nvSpPr>
        <p:spPr>
          <a:xfrm>
            <a:off x="4470830" y="1835466"/>
            <a:ext cx="564460" cy="155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35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E52CA8F-2163-46FC-800F-1B4C39ED9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16" y="4722069"/>
            <a:ext cx="7153028" cy="11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4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F85C4FF7-A3C5-4858-84AA-12866C0C9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77" y="1242919"/>
            <a:ext cx="3945933" cy="316084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8B673AC4-36F3-4F89-861A-9C68E9C1D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18" y="1237711"/>
            <a:ext cx="3706304" cy="30405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2E3D3CA1-5108-4382-84EF-08D7E94A9F3A}"/>
              </a:ext>
            </a:extLst>
          </p:cNvPr>
          <p:cNvSpPr txBox="1"/>
          <p:nvPr/>
        </p:nvSpPr>
        <p:spPr>
          <a:xfrm>
            <a:off x="1796270" y="298159"/>
            <a:ext cx="5280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分析模擬測試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-VTP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4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00C1BD99-F9BE-4E46-A787-AEF01E538F8C}"/>
              </a:ext>
            </a:extLst>
          </p:cNvPr>
          <p:cNvSpPr txBox="1"/>
          <p:nvPr/>
        </p:nvSpPr>
        <p:spPr>
          <a:xfrm>
            <a:off x="1546752" y="973070"/>
            <a:ext cx="1890261" cy="33855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6.93mm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890B2B74-556B-498E-88AE-A50FF00F61B0}"/>
              </a:ext>
            </a:extLst>
          </p:cNvPr>
          <p:cNvSpPr txBox="1"/>
          <p:nvPr/>
        </p:nvSpPr>
        <p:spPr>
          <a:xfrm>
            <a:off x="5248573" y="965919"/>
            <a:ext cx="1957587" cy="33855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185.55MPa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838B910D-4F23-4824-AE74-05E05A60F5E3}"/>
              </a:ext>
            </a:extLst>
          </p:cNvPr>
          <p:cNvSpPr/>
          <p:nvPr/>
        </p:nvSpPr>
        <p:spPr>
          <a:xfrm>
            <a:off x="572082" y="1915539"/>
            <a:ext cx="602930" cy="169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35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A40F987A-F71F-4EF8-980D-F78B047763BA}"/>
              </a:ext>
            </a:extLst>
          </p:cNvPr>
          <p:cNvSpPr/>
          <p:nvPr/>
        </p:nvSpPr>
        <p:spPr>
          <a:xfrm>
            <a:off x="548827" y="4489955"/>
            <a:ext cx="1863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900"/>
              </a:spcBef>
            </a:pPr>
            <a:r>
              <a:rPr lang="zh-TW" altLang="en-US" b="1" kern="1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材料物性表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F07F8089-9A1D-4D28-B72F-8888A384D992}"/>
              </a:ext>
            </a:extLst>
          </p:cNvPr>
          <p:cNvSpPr txBox="1"/>
          <p:nvPr/>
        </p:nvSpPr>
        <p:spPr>
          <a:xfrm>
            <a:off x="179512" y="6084585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風速等級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VTP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其最大變形量為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6.93mm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，最大應力為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185.55MPa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，位置在迎風面屋頂架上。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6FF0153A-CB25-4B5A-A562-BA40F725DB7B}"/>
              </a:ext>
            </a:extLst>
          </p:cNvPr>
          <p:cNvSpPr/>
          <p:nvPr/>
        </p:nvSpPr>
        <p:spPr>
          <a:xfrm>
            <a:off x="4572000" y="1930225"/>
            <a:ext cx="564460" cy="155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350">
              <a:solidFill>
                <a:prstClr val="white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E52CA8F-2163-46FC-800F-1B4C39ED9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4797152"/>
            <a:ext cx="8095629" cy="126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1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0A72D7C5-C437-4CAD-9F1D-92A4E11BE7ED}"/>
              </a:ext>
            </a:extLst>
          </p:cNvPr>
          <p:cNvSpPr txBox="1"/>
          <p:nvPr/>
        </p:nvSpPr>
        <p:spPr>
          <a:xfrm>
            <a:off x="467544" y="1538187"/>
            <a:ext cx="8424936" cy="70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2500"/>
              </a:lnSpc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(1).VTP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其最大變形量為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7.63mm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，最大應力為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292.23MPa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(2).VTP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焊接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其最大變形量為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14.44mm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，最大應力為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241.25MP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E7E4A6E5-EAB8-428D-9B4D-6F7D0BC32B61}"/>
              </a:ext>
            </a:extLst>
          </p:cNvPr>
          <p:cNvSpPr txBox="1"/>
          <p:nvPr/>
        </p:nvSpPr>
        <p:spPr>
          <a:xfrm>
            <a:off x="3061842" y="758158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分析模擬測試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小結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F1DF48FC-2E86-4B1C-9D0D-7233A57778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9552" y="2492896"/>
          <a:ext cx="7344817" cy="1389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312">
                  <a:extLst>
                    <a:ext uri="{9D8B030D-6E8A-4147-A177-3AD203B41FA5}">
                      <a16:colId xmlns="" xmlns:a16="http://schemas.microsoft.com/office/drawing/2014/main" val="695247911"/>
                    </a:ext>
                  </a:extLst>
                </a:gridCol>
                <a:gridCol w="1444213">
                  <a:extLst>
                    <a:ext uri="{9D8B030D-6E8A-4147-A177-3AD203B41FA5}">
                      <a16:colId xmlns="" xmlns:a16="http://schemas.microsoft.com/office/drawing/2014/main" val="4247483877"/>
                    </a:ext>
                  </a:extLst>
                </a:gridCol>
                <a:gridCol w="1213205">
                  <a:extLst>
                    <a:ext uri="{9D8B030D-6E8A-4147-A177-3AD203B41FA5}">
                      <a16:colId xmlns="" xmlns:a16="http://schemas.microsoft.com/office/drawing/2014/main" val="2179197487"/>
                    </a:ext>
                  </a:extLst>
                </a:gridCol>
                <a:gridCol w="934757">
                  <a:extLst>
                    <a:ext uri="{9D8B030D-6E8A-4147-A177-3AD203B41FA5}">
                      <a16:colId xmlns="" xmlns:a16="http://schemas.microsoft.com/office/drawing/2014/main" val="2898122825"/>
                    </a:ext>
                  </a:extLst>
                </a:gridCol>
                <a:gridCol w="1217330">
                  <a:extLst>
                    <a:ext uri="{9D8B030D-6E8A-4147-A177-3AD203B41FA5}">
                      <a16:colId xmlns="" xmlns:a16="http://schemas.microsoft.com/office/drawing/2014/main" val="4231074445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桁架類型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最大變形量</a:t>
                      </a:r>
                      <a:endParaRPr lang="en-US" altLang="zh-TW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(mm)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最大應力</a:t>
                      </a:r>
                      <a:endParaRPr lang="en-US" altLang="zh-TW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(MPa)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重量</a:t>
                      </a:r>
                      <a:endParaRPr lang="en-US" altLang="zh-TW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(kg)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連接點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3393622888"/>
                  </a:ext>
                </a:extLst>
              </a:tr>
              <a:tr h="3244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VTP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強固型溫室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(C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型鋼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7.63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292.23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1104.7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486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3466568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VTP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強固型溫室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焊接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14.44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241.25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1252.6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408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01378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4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0A72D7C5-C437-4CAD-9F1D-92A4E11BE7ED}"/>
              </a:ext>
            </a:extLst>
          </p:cNvPr>
          <p:cNvSpPr txBox="1"/>
          <p:nvPr/>
        </p:nvSpPr>
        <p:spPr>
          <a:xfrm>
            <a:off x="481913" y="864760"/>
            <a:ext cx="864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).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應力應變分析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E7E4A6E5-EAB8-428D-9B4D-6F7D0BC32B61}"/>
              </a:ext>
            </a:extLst>
          </p:cNvPr>
          <p:cNvSpPr txBox="1"/>
          <p:nvPr/>
        </p:nvSpPr>
        <p:spPr>
          <a:xfrm>
            <a:off x="3074857" y="257373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分析模擬測試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F1DF48FC-2E86-4B1C-9D0D-7233A5777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710784"/>
              </p:ext>
            </p:extLst>
          </p:nvPr>
        </p:nvGraphicFramePr>
        <p:xfrm>
          <a:off x="180464" y="1495048"/>
          <a:ext cx="8323959" cy="13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9448">
                  <a:extLst>
                    <a:ext uri="{9D8B030D-6E8A-4147-A177-3AD203B41FA5}">
                      <a16:colId xmlns="" xmlns:a16="http://schemas.microsoft.com/office/drawing/2014/main" val="695247911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4247483877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179197487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898122825"/>
                    </a:ext>
                  </a:extLst>
                </a:gridCol>
                <a:gridCol w="836079">
                  <a:extLst>
                    <a:ext uri="{9D8B030D-6E8A-4147-A177-3AD203B41FA5}">
                      <a16:colId xmlns="" xmlns:a16="http://schemas.microsoft.com/office/drawing/2014/main" val="4231074445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桁架類型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最大變形量</a:t>
                      </a:r>
                      <a:endParaRPr lang="en-US" altLang="zh-TW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(mm)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最大應力</a:t>
                      </a:r>
                      <a:endParaRPr lang="en-US" altLang="zh-TW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(MPa)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重量</a:t>
                      </a:r>
                      <a:endParaRPr lang="en-US" altLang="zh-TW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(kg)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連接點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339362288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VTP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強固型溫室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(C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型鋼</a:t>
                      </a:r>
                      <a:r>
                        <a:rPr lang="en-US" altLang="zh-TW" sz="1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6.93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185.55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1137.7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494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4395164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VTP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強固型溫室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焊接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14.44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241.25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1252.6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408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01378517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4D6DC2D8-4FA7-4066-B191-2366A9F90318}"/>
              </a:ext>
            </a:extLst>
          </p:cNvPr>
          <p:cNvSpPr txBox="1"/>
          <p:nvPr/>
        </p:nvSpPr>
        <p:spPr>
          <a:xfrm>
            <a:off x="502363" y="3305539"/>
            <a:ext cx="832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).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應力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最大處變為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C1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連接件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，應力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31.18MPa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B7B3AD2D-CEEC-49B1-AF34-C5EADD54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33" y="3890175"/>
            <a:ext cx="3183706" cy="25261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5DFFC3E7-B37C-4E23-A1E4-0A3212F4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7" y="3923138"/>
            <a:ext cx="3069896" cy="25309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DD1B4CAF-0D99-4141-BB61-FCEA4A070832}"/>
              </a:ext>
            </a:extLst>
          </p:cNvPr>
          <p:cNvSpPr/>
          <p:nvPr/>
        </p:nvSpPr>
        <p:spPr>
          <a:xfrm>
            <a:off x="576137" y="3939162"/>
            <a:ext cx="564460" cy="155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F3B00F4A-C4E1-4D39-86C3-709D9886E75B}"/>
              </a:ext>
            </a:extLst>
          </p:cNvPr>
          <p:cNvSpPr/>
          <p:nvPr/>
        </p:nvSpPr>
        <p:spPr>
          <a:xfrm>
            <a:off x="3741155" y="3942831"/>
            <a:ext cx="564460" cy="155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350">
              <a:solidFill>
                <a:prstClr val="white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4188BAF3-3B60-426F-AB00-2944DAAB1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271" y="4293096"/>
            <a:ext cx="1073267" cy="711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11DD36E9-85E8-4B41-AD04-26B2A3F48FD1}"/>
              </a:ext>
            </a:extLst>
          </p:cNvPr>
          <p:cNvSpPr txBox="1"/>
          <p:nvPr/>
        </p:nvSpPr>
        <p:spPr>
          <a:xfrm>
            <a:off x="7185098" y="3935827"/>
            <a:ext cx="397866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600" dirty="0">
                <a:solidFill>
                  <a:prstClr val="black"/>
                </a:solidFill>
              </a:rPr>
              <a:t>C1</a:t>
            </a:r>
            <a:endParaRPr lang="zh-TW" altLang="en-US" sz="1600" dirty="0">
              <a:solidFill>
                <a:prstClr val="black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="" xmlns:a16="http://schemas.microsoft.com/office/drawing/2014/main" id="{D7430C65-103E-4BBF-B52E-398B610DCBE4}"/>
              </a:ext>
            </a:extLst>
          </p:cNvPr>
          <p:cNvCxnSpPr>
            <a:cxnSpLocks/>
            <a:stCxn id="13" idx="1"/>
            <a:endCxn id="18" idx="6"/>
          </p:cNvCxnSpPr>
          <p:nvPr/>
        </p:nvCxnSpPr>
        <p:spPr>
          <a:xfrm flipH="1" flipV="1">
            <a:off x="5720390" y="4293096"/>
            <a:ext cx="1293881" cy="355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="" xmlns:a16="http://schemas.microsoft.com/office/drawing/2014/main" id="{1CC92E93-13E4-471D-99C1-FEF98FB2B4BC}"/>
              </a:ext>
            </a:extLst>
          </p:cNvPr>
          <p:cNvSpPr/>
          <p:nvPr/>
        </p:nvSpPr>
        <p:spPr>
          <a:xfrm>
            <a:off x="5230886" y="4126507"/>
            <a:ext cx="489504" cy="333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5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5915" y="1054188"/>
            <a:ext cx="763284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ts val="2500"/>
              </a:lnSpc>
            </a:pP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endParaRPr lang="zh-TW" altLang="zh-TW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indent="177800" defTabSz="914400">
              <a:lnSpc>
                <a:spcPts val="2500"/>
              </a:lnSpc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1.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新式強固型溫室連接設計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:</a:t>
            </a:r>
            <a:endParaRPr lang="zh-TW" altLang="zh-TW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indent="177800" defTabSz="914400">
              <a:lnSpc>
                <a:spcPts val="2500"/>
              </a:lnSpc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(1).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現有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VTP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(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焊接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)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工程分析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:</a:t>
            </a:r>
            <a:endParaRPr lang="zh-TW" altLang="zh-TW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indent="177800" defTabSz="914400">
              <a:lnSpc>
                <a:spcPts val="2500"/>
              </a:lnSpc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  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14.44mm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，最大應力為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241.25MP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indent="177800" defTabSz="914400">
              <a:lnSpc>
                <a:spcPts val="2500"/>
              </a:lnSpc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(2) 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原新式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VTP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(C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型鋼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):</a:t>
            </a:r>
            <a:endParaRPr lang="zh-TW" altLang="zh-TW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indent="444500" defTabSz="914400">
              <a:lnSpc>
                <a:spcPts val="2500"/>
              </a:lnSpc>
            </a:pP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7.63mm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，最大應力為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292.23MPa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  (3) 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VTP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強固型溫室修正設計</a:t>
            </a:r>
            <a:endParaRPr lang="zh-TW" altLang="zh-TW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indent="444500" defTabSz="914400">
              <a:lnSpc>
                <a:spcPts val="2500"/>
              </a:lnSpc>
            </a:pP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最大變形量由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7.63mm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降為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6.93mm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，與現有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VTP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溫室比較降低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52%</a:t>
            </a:r>
            <a:endParaRPr lang="zh-TW" altLang="zh-TW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indent="444500" defTabSz="914400">
              <a:lnSpc>
                <a:spcPts val="2500"/>
              </a:lnSpc>
            </a:pP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最大應力由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292.23MPa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降為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185.55MPa ,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與現有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VTP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溫室比較降低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23%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  (4) 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新式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VTP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強固型溫室單元重量</a:t>
            </a:r>
            <a:endParaRPr lang="zh-TW" altLang="zh-TW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  <a:p>
            <a:pPr defTabSz="914400">
              <a:lnSpc>
                <a:spcPts val="2500"/>
              </a:lnSpc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     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由原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VTP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強固型溫室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1230kg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降至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1085KG, 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降低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12%</a:t>
            </a: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總重</a:t>
            </a:r>
            <a:r>
              <a:rPr lang="zh-TW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defTabSz="914400">
              <a:lnSpc>
                <a:spcPts val="2500"/>
              </a:lnSpc>
            </a:pPr>
            <a:endParaRPr lang="zh-TW" altLang="zh-TW" dirty="0">
              <a:solidFill>
                <a:prstClr val="black"/>
              </a:solidFill>
              <a:latin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244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-102967" y="1427569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肆</a:t>
            </a:r>
            <a:r>
              <a:rPr lang="zh-TW" altLang="en-US" sz="48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、結構材料</a:t>
            </a:r>
            <a:endParaRPr lang="en-US" altLang="zh-TW" sz="4800" b="1" dirty="0" smtClean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algn="ctr"/>
            <a:r>
              <a:rPr lang="zh-TW" altLang="en-US" sz="48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連接組合製造開發與測試</a:t>
            </a:r>
            <a:endParaRPr lang="zh-TW" altLang="en-US" sz="48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8828" y="2824274"/>
            <a:ext cx="79386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en-US" altLang="zh-TW" sz="32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defTabSz="914400"/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endParaRPr lang="zh-TW" altLang="en-US" sz="32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8827" y="4494302"/>
            <a:ext cx="7517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二、強固型溫室連接組合開發與耐蝕測試 </a:t>
            </a:r>
            <a:endParaRPr lang="zh-TW" altLang="en-US" sz="32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4743" y="3416403"/>
            <a:ext cx="7571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一、</a:t>
            </a:r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強固型溫室連接組合開發與力學測試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808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04" y="907574"/>
            <a:ext cx="6114583" cy="103430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l="6098" t="24328" r="15469" b="61780"/>
          <a:stretch/>
        </p:blipFill>
        <p:spPr>
          <a:xfrm>
            <a:off x="177551" y="2155935"/>
            <a:ext cx="8744506" cy="137408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2039" t="79071" r="11359" b="12248"/>
          <a:stretch/>
        </p:blipFill>
        <p:spPr>
          <a:xfrm>
            <a:off x="177551" y="3723273"/>
            <a:ext cx="8744506" cy="98695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764153" y="67617"/>
            <a:ext cx="7571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一、</a:t>
            </a:r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強固型溫室連接組合開發與力學測試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492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19" y="3635903"/>
            <a:ext cx="8461981" cy="133738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7" y="5267325"/>
            <a:ext cx="8461981" cy="116010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0602"/>
            <a:ext cx="8984202" cy="73952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4" y="375199"/>
            <a:ext cx="8859915" cy="94136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4" y="2538959"/>
            <a:ext cx="8797771" cy="7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7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1680313"/>
            <a:ext cx="8754615" cy="43775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3389" y="512852"/>
            <a:ext cx="7517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二、強固型溫室連接組合開發與耐蝕測試 </a:t>
            </a:r>
            <a:endParaRPr lang="zh-TW" altLang="en-US" sz="32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41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33500"/>
            <a:ext cx="7886700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超高強度型鋼成形系統產線   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斯特樂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型鋼專用雷射切割系統產線   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良翰科技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彈性化高強度型鋼材料生產   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斯特樂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高強度組合型鋼設計與測試   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金屬中心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高耐蝕型鋼組合設計與測試   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金屬中心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簡易型溫室連結機構         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台力、皆展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水面浮動型太陽光電系統     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向陽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en-US" altLang="zh-TW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溫室微氣候監控系統         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皆展</a:t>
            </a:r>
            <a:r>
              <a:rPr lang="en-US" altLang="zh-TW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b="1" dirty="0" smtClean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9.</a:t>
            </a:r>
            <a:r>
              <a:rPr lang="zh-TW" altLang="en-US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強固型綠能溫室連結機構系統 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皆展、向陽</a:t>
            </a:r>
            <a:r>
              <a:rPr lang="en-US" altLang="zh-TW" b="1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89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-493492" y="427444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伍</a:t>
            </a:r>
            <a:r>
              <a:rPr lang="zh-TW" altLang="en-US" sz="48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、產業應用</a:t>
            </a:r>
            <a:endParaRPr lang="zh-TW" altLang="en-US" sz="48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0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2636838" y="-32917"/>
            <a:ext cx="6615365" cy="583996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鋼材之強化技術</a:t>
            </a:r>
          </a:p>
        </p:txBody>
      </p:sp>
      <p:sp>
        <p:nvSpPr>
          <p:cNvPr id="5123" name="圓角矩形 7"/>
          <p:cNvSpPr>
            <a:spLocks noChangeArrowheads="1"/>
          </p:cNvSpPr>
          <p:nvPr/>
        </p:nvSpPr>
        <p:spPr bwMode="auto">
          <a:xfrm>
            <a:off x="600075" y="689187"/>
            <a:ext cx="1897063" cy="517525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400">
                <a:solidFill>
                  <a:srgbClr val="000000"/>
                </a:solidFill>
                <a:ea typeface="標楷體" panose="03000509000000000000" pitchFamily="65" charset="-120"/>
              </a:rPr>
              <a:t>合金元素</a:t>
            </a:r>
          </a:p>
        </p:txBody>
      </p:sp>
      <p:sp>
        <p:nvSpPr>
          <p:cNvPr id="5124" name="向右箭號 8"/>
          <p:cNvSpPr>
            <a:spLocks noChangeArrowheads="1"/>
          </p:cNvSpPr>
          <p:nvPr/>
        </p:nvSpPr>
        <p:spPr bwMode="auto">
          <a:xfrm>
            <a:off x="2606675" y="852699"/>
            <a:ext cx="655638" cy="204788"/>
          </a:xfrm>
          <a:prstGeom prst="right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05868" y="683582"/>
            <a:ext cx="5386411" cy="7080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透過添加合金提高鋼材性能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，</a:t>
            </a:r>
            <a:endParaRPr kumimoji="1" lang="en-US" altLang="zh-TW" sz="2000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0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但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造成成形及焊接難度增加。</a:t>
            </a:r>
          </a:p>
        </p:txBody>
      </p:sp>
      <p:sp>
        <p:nvSpPr>
          <p:cNvPr id="11" name="圓角矩形 10"/>
          <p:cNvSpPr/>
          <p:nvPr/>
        </p:nvSpPr>
        <p:spPr bwMode="auto">
          <a:xfrm>
            <a:off x="588963" y="1417133"/>
            <a:ext cx="1908175" cy="776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1" lang="zh-TW" altLang="en-US" sz="2400" dirty="0">
                <a:solidFill>
                  <a:srgbClr val="000000"/>
                </a:solidFill>
                <a:ea typeface="標楷體" pitchFamily="65" charset="-120"/>
              </a:rPr>
              <a:t>控制軋延</a:t>
            </a:r>
            <a:endParaRPr kumimoji="1" lang="en-US" altLang="zh-TW" sz="2400" dirty="0">
              <a:solidFill>
                <a:srgbClr val="000000"/>
              </a:solidFill>
              <a:ea typeface="標楷體" pitchFamily="65" charset="-120"/>
            </a:endParaRPr>
          </a:p>
          <a:p>
            <a:pPr marL="273050" indent="-2730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000000"/>
                </a:solidFill>
                <a:ea typeface="標楷體" pitchFamily="65" charset="-120"/>
              </a:rPr>
              <a:t>Rolling Control</a:t>
            </a:r>
          </a:p>
        </p:txBody>
      </p:sp>
      <p:sp>
        <p:nvSpPr>
          <p:cNvPr id="5127" name="向右箭號 11"/>
          <p:cNvSpPr>
            <a:spLocks noChangeArrowheads="1"/>
          </p:cNvSpPr>
          <p:nvPr/>
        </p:nvSpPr>
        <p:spPr bwMode="auto">
          <a:xfrm>
            <a:off x="2622550" y="1677483"/>
            <a:ext cx="655638" cy="204788"/>
          </a:xfrm>
          <a:prstGeom prst="right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07456" y="1479791"/>
            <a:ext cx="5386411" cy="7080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於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鋼材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之再結晶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溫度上的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高溫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狀態進行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軋延，控制鋼材軋延後的尺寸。</a:t>
            </a:r>
          </a:p>
        </p:txBody>
      </p:sp>
      <p:sp>
        <p:nvSpPr>
          <p:cNvPr id="17" name="圓角矩形 16"/>
          <p:cNvSpPr/>
          <p:nvPr/>
        </p:nvSpPr>
        <p:spPr bwMode="auto">
          <a:xfrm>
            <a:off x="592138" y="2361696"/>
            <a:ext cx="1908175" cy="7731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1" lang="zh-TW" altLang="en-US" sz="2400" dirty="0">
                <a:solidFill>
                  <a:srgbClr val="000000"/>
                </a:solidFill>
                <a:ea typeface="標楷體" pitchFamily="65" charset="-120"/>
              </a:rPr>
              <a:t>控制冷卻</a:t>
            </a:r>
            <a:endParaRPr kumimoji="1" lang="en-US" altLang="zh-TW" sz="2400" dirty="0">
              <a:solidFill>
                <a:srgbClr val="000000"/>
              </a:solidFill>
              <a:ea typeface="標楷體" pitchFamily="65" charset="-120"/>
            </a:endParaRPr>
          </a:p>
          <a:p>
            <a:pPr marL="273050" indent="-2730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000000"/>
                </a:solidFill>
                <a:ea typeface="標楷體" pitchFamily="65" charset="-120"/>
              </a:rPr>
              <a:t>cooling Control</a:t>
            </a:r>
          </a:p>
        </p:txBody>
      </p:sp>
      <p:sp>
        <p:nvSpPr>
          <p:cNvPr id="5130" name="向右箭號 17"/>
          <p:cNvSpPr>
            <a:spLocks noChangeArrowheads="1"/>
          </p:cNvSpPr>
          <p:nvPr/>
        </p:nvSpPr>
        <p:spPr bwMode="auto">
          <a:xfrm>
            <a:off x="2624138" y="2607758"/>
            <a:ext cx="655637" cy="204788"/>
          </a:xfrm>
          <a:prstGeom prst="right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423331" y="2397366"/>
            <a:ext cx="5386411" cy="7080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透過控制鋼材熱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軋冷卻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條件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，</a:t>
            </a:r>
            <a:endParaRPr kumimoji="1" lang="en-US" altLang="zh-TW" sz="2000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0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提高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鋼材的機械性能</a:t>
            </a:r>
            <a:r>
              <a:rPr kumimoji="1" lang="en-US" altLang="zh-TW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如強度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、硬度</a:t>
            </a:r>
            <a:r>
              <a:rPr kumimoji="1" lang="en-US" altLang="zh-TW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sp>
        <p:nvSpPr>
          <p:cNvPr id="20" name="圓角矩形 19"/>
          <p:cNvSpPr/>
          <p:nvPr/>
        </p:nvSpPr>
        <p:spPr bwMode="auto">
          <a:xfrm>
            <a:off x="593725" y="3496758"/>
            <a:ext cx="1908175" cy="8715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1" lang="en-US" altLang="zh-TW" sz="2400" dirty="0">
                <a:solidFill>
                  <a:srgbClr val="000000"/>
                </a:solidFill>
                <a:ea typeface="標楷體" pitchFamily="65" charset="-120"/>
              </a:rPr>
              <a:t>TMCP</a:t>
            </a:r>
          </a:p>
          <a:p>
            <a:pPr marL="273050" indent="-2730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000" dirty="0">
                <a:solidFill>
                  <a:srgbClr val="000000"/>
                </a:solidFill>
                <a:ea typeface="標楷體" pitchFamily="65" charset="-120"/>
              </a:rPr>
              <a:t>熱機處理技術</a:t>
            </a:r>
            <a:endParaRPr kumimoji="1" lang="en-US" altLang="zh-TW" sz="2000" dirty="0">
              <a:solidFill>
                <a:srgbClr val="000000"/>
              </a:solidFill>
              <a:ea typeface="標楷體" pitchFamily="65" charset="-120"/>
            </a:endParaRPr>
          </a:p>
        </p:txBody>
      </p:sp>
      <p:sp>
        <p:nvSpPr>
          <p:cNvPr id="5133" name="向右箭號 20"/>
          <p:cNvSpPr>
            <a:spLocks noChangeArrowheads="1"/>
          </p:cNvSpPr>
          <p:nvPr/>
        </p:nvSpPr>
        <p:spPr bwMode="auto">
          <a:xfrm>
            <a:off x="2641600" y="3796796"/>
            <a:ext cx="654050" cy="204787"/>
          </a:xfrm>
          <a:prstGeom prst="rightArrow">
            <a:avLst>
              <a:gd name="adj1" fmla="val 50000"/>
              <a:gd name="adj2" fmla="val 4990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426505" y="3191116"/>
            <a:ext cx="5407903" cy="1323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軋</a:t>
            </a:r>
            <a:r>
              <a:rPr kumimoji="1" lang="zh-TW" altLang="en-US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延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過程進行</a:t>
            </a:r>
            <a:r>
              <a:rPr kumimoji="1" lang="zh-TW" altLang="en-US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快速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冷卻，提高鋼材機械</a:t>
            </a:r>
            <a:r>
              <a:rPr kumimoji="1" lang="zh-TW" altLang="en-US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性能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kumimoji="1" lang="en-US" altLang="zh-TW" sz="2000" dirty="0" smtClean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中鋼所</a:t>
            </a:r>
            <a:r>
              <a:rPr kumimoji="1" lang="zh-TW" altLang="en-US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採行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r>
              <a:rPr kumimoji="1" lang="en-US" altLang="zh-TW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ACC(accelerated </a:t>
            </a:r>
            <a:r>
              <a:rPr kumimoji="1" lang="en-US" altLang="zh-TW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cooling control)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，日本</a:t>
            </a:r>
            <a:r>
              <a:rPr kumimoji="1" lang="en-US" altLang="zh-TW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JFE</a:t>
            </a:r>
            <a:r>
              <a:rPr kumimoji="1" lang="zh-TW" altLang="en-US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則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發展</a:t>
            </a:r>
            <a:r>
              <a:rPr kumimoji="1" lang="en-US" altLang="zh-TW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SOAC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(super </a:t>
            </a:r>
            <a:r>
              <a:rPr kumimoji="1" lang="en-US" altLang="zh-TW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on-line accelerated cooling)</a:t>
            </a:r>
            <a:r>
              <a:rPr kumimoji="1" lang="zh-TW" altLang="en-US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技術。</a:t>
            </a:r>
          </a:p>
        </p:txBody>
      </p:sp>
      <p:sp>
        <p:nvSpPr>
          <p:cNvPr id="23" name="圓角矩形 22"/>
          <p:cNvSpPr/>
          <p:nvPr/>
        </p:nvSpPr>
        <p:spPr bwMode="auto">
          <a:xfrm>
            <a:off x="568325" y="4644379"/>
            <a:ext cx="1908175" cy="10801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1" lang="zh-TW" altLang="en-US" sz="2400" dirty="0">
                <a:solidFill>
                  <a:srgbClr val="000000"/>
                </a:solidFill>
                <a:ea typeface="標楷體" pitchFamily="65" charset="-120"/>
              </a:rPr>
              <a:t>性能調質</a:t>
            </a:r>
            <a:endParaRPr kumimoji="1" lang="en-US" altLang="zh-TW" sz="2400" dirty="0">
              <a:solidFill>
                <a:srgbClr val="000000"/>
              </a:solidFill>
              <a:ea typeface="標楷體" pitchFamily="65" charset="-120"/>
            </a:endParaRPr>
          </a:p>
          <a:p>
            <a:pPr marL="273050" indent="-27305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 smtClean="0">
                <a:solidFill>
                  <a:srgbClr val="000000"/>
                </a:solidFill>
                <a:ea typeface="標楷體" pitchFamily="65" charset="-120"/>
              </a:rPr>
              <a:t>Quenching &amp; Tempering </a:t>
            </a:r>
            <a:endParaRPr kumimoji="1" lang="en-US" altLang="zh-TW" dirty="0">
              <a:solidFill>
                <a:srgbClr val="000000"/>
              </a:solidFill>
              <a:ea typeface="標楷體" pitchFamily="65" charset="-120"/>
            </a:endParaRPr>
          </a:p>
        </p:txBody>
      </p:sp>
      <p:sp>
        <p:nvSpPr>
          <p:cNvPr id="5136" name="向右箭號 23"/>
          <p:cNvSpPr>
            <a:spLocks noChangeArrowheads="1"/>
          </p:cNvSpPr>
          <p:nvPr/>
        </p:nvSpPr>
        <p:spPr bwMode="auto">
          <a:xfrm>
            <a:off x="2616200" y="5117454"/>
            <a:ext cx="654050" cy="204788"/>
          </a:xfrm>
          <a:prstGeom prst="rightArrow">
            <a:avLst>
              <a:gd name="adj1" fmla="val 50000"/>
              <a:gd name="adj2" fmla="val 4990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401105" y="4635029"/>
            <a:ext cx="5407903" cy="1323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於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鋼材於沃斯田鐵溫度之上，經高速冷卻淬火</a:t>
            </a:r>
            <a:r>
              <a:rPr kumimoji="1" lang="zh-TW" altLang="en-US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及回火</a:t>
            </a:r>
            <a:r>
              <a:rPr kumimoji="1" lang="en-US" altLang="zh-TW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(Quenched &amp; Tempered)</a:t>
            </a:r>
            <a:r>
              <a:rPr kumimoji="1" lang="zh-TW" altLang="en-US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進行鋼材組織相的控制，獲得性能調質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kumimoji="1" lang="en-US" altLang="zh-TW" sz="2000" dirty="0" smtClean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瑞典</a:t>
            </a:r>
            <a:r>
              <a:rPr kumimoji="1" lang="en-US" altLang="zh-TW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SSAB</a:t>
            </a:r>
            <a:r>
              <a:rPr kumimoji="1" lang="zh-TW" altLang="en-US" sz="20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r>
              <a:rPr kumimoji="1" lang="en-US" altLang="zh-TW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OFQT</a:t>
            </a:r>
            <a:r>
              <a:rPr kumimoji="1" lang="zh-TW" altLang="en-US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1" lang="en-US" altLang="zh-TW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(Off-line Que. &amp; Tem.)</a:t>
            </a:r>
            <a:r>
              <a:rPr kumimoji="1" lang="zh-TW" altLang="en-US" sz="2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技術。</a:t>
            </a:r>
          </a:p>
        </p:txBody>
      </p:sp>
      <p:sp>
        <p:nvSpPr>
          <p:cNvPr id="18" name="圓角矩形 17"/>
          <p:cNvSpPr/>
          <p:nvPr/>
        </p:nvSpPr>
        <p:spPr bwMode="auto">
          <a:xfrm>
            <a:off x="588963" y="6116811"/>
            <a:ext cx="1908175" cy="4730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1" lang="zh-TW" altLang="en-US" sz="2400" b="1" dirty="0" smtClean="0">
                <a:solidFill>
                  <a:srgbClr val="000000"/>
                </a:solidFill>
                <a:ea typeface="標楷體" pitchFamily="65" charset="-120"/>
              </a:rPr>
              <a:t>應變強化</a:t>
            </a:r>
            <a:r>
              <a:rPr kumimoji="1" lang="en-US" altLang="zh-TW" sz="2400" b="1" dirty="0" smtClean="0">
                <a:solidFill>
                  <a:srgbClr val="000000"/>
                </a:solidFill>
                <a:ea typeface="標楷體" pitchFamily="65" charset="-120"/>
              </a:rPr>
              <a:t> </a:t>
            </a:r>
            <a:endParaRPr kumimoji="1" lang="en-US" altLang="zh-TW" sz="2400" b="1" dirty="0">
              <a:solidFill>
                <a:srgbClr val="000000"/>
              </a:solidFill>
              <a:ea typeface="標楷體" pitchFamily="65" charset="-120"/>
            </a:endParaRPr>
          </a:p>
        </p:txBody>
      </p:sp>
      <p:sp>
        <p:nvSpPr>
          <p:cNvPr id="21" name="向右箭號 23"/>
          <p:cNvSpPr>
            <a:spLocks noChangeArrowheads="1"/>
          </p:cNvSpPr>
          <p:nvPr/>
        </p:nvSpPr>
        <p:spPr bwMode="auto">
          <a:xfrm>
            <a:off x="2636838" y="6250955"/>
            <a:ext cx="654050" cy="204788"/>
          </a:xfrm>
          <a:prstGeom prst="rightArrow">
            <a:avLst>
              <a:gd name="adj1" fmla="val 50000"/>
              <a:gd name="adj2" fmla="val 4990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26" name="圓角矩形 25"/>
          <p:cNvSpPr/>
          <p:nvPr/>
        </p:nvSpPr>
        <p:spPr bwMode="auto">
          <a:xfrm>
            <a:off x="3386863" y="6116811"/>
            <a:ext cx="2382872" cy="4730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1" lang="zh-TW" altLang="en-US" sz="2400" b="1" dirty="0" smtClean="0">
                <a:solidFill>
                  <a:srgbClr val="000000"/>
                </a:solidFill>
                <a:ea typeface="標楷體" pitchFamily="65" charset="-120"/>
              </a:rPr>
              <a:t>斷面模</a:t>
            </a:r>
            <a:r>
              <a:rPr kumimoji="1" lang="zh-TW" altLang="en-US" sz="2400" b="1" dirty="0">
                <a:solidFill>
                  <a:srgbClr val="000000"/>
                </a:solidFill>
                <a:ea typeface="標楷體" pitchFamily="65" charset="-120"/>
              </a:rPr>
              <a:t>數</a:t>
            </a:r>
            <a:r>
              <a:rPr kumimoji="1" lang="zh-TW" altLang="en-US" sz="2400" b="1" dirty="0" smtClean="0">
                <a:solidFill>
                  <a:srgbClr val="000000"/>
                </a:solidFill>
                <a:ea typeface="標楷體" pitchFamily="65" charset="-120"/>
              </a:rPr>
              <a:t>強化</a:t>
            </a:r>
            <a:r>
              <a:rPr kumimoji="1" lang="en-US" altLang="zh-TW" sz="2400" b="1" dirty="0" smtClean="0">
                <a:solidFill>
                  <a:srgbClr val="000000"/>
                </a:solidFill>
                <a:ea typeface="標楷體" pitchFamily="65" charset="-120"/>
              </a:rPr>
              <a:t> </a:t>
            </a:r>
            <a:endParaRPr kumimoji="1" lang="en-US" altLang="zh-TW" sz="2400" b="1" dirty="0">
              <a:solidFill>
                <a:srgbClr val="000000"/>
              </a:solidFill>
              <a:ea typeface="標楷體" pitchFamily="65" charset="-120"/>
            </a:endParaRPr>
          </a:p>
        </p:txBody>
      </p:sp>
      <p:sp>
        <p:nvSpPr>
          <p:cNvPr id="29" name="圓角矩形 28"/>
          <p:cNvSpPr/>
          <p:nvPr/>
        </p:nvSpPr>
        <p:spPr bwMode="auto">
          <a:xfrm>
            <a:off x="6884104" y="6112275"/>
            <a:ext cx="1908175" cy="4730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kumimoji="1" lang="zh-TW" altLang="en-US" sz="2400" b="1" dirty="0" smtClean="0">
                <a:solidFill>
                  <a:srgbClr val="000000"/>
                </a:solidFill>
                <a:ea typeface="標楷體" pitchFamily="65" charset="-120"/>
              </a:rPr>
              <a:t>應變強化</a:t>
            </a:r>
            <a:r>
              <a:rPr kumimoji="1" lang="en-US" altLang="zh-TW" sz="2400" b="1" dirty="0" smtClean="0">
                <a:solidFill>
                  <a:srgbClr val="000000"/>
                </a:solidFill>
                <a:ea typeface="標楷體" pitchFamily="65" charset="-120"/>
              </a:rPr>
              <a:t> </a:t>
            </a:r>
            <a:endParaRPr kumimoji="1" lang="en-US" altLang="zh-TW" sz="2400" b="1" dirty="0">
              <a:solidFill>
                <a:srgbClr val="000000"/>
              </a:solidFill>
              <a:ea typeface="標楷體" pitchFamily="65" charset="-120"/>
            </a:endParaRPr>
          </a:p>
        </p:txBody>
      </p:sp>
      <p:sp>
        <p:nvSpPr>
          <p:cNvPr id="30" name="向右箭號 23"/>
          <p:cNvSpPr>
            <a:spLocks noChangeArrowheads="1"/>
          </p:cNvSpPr>
          <p:nvPr/>
        </p:nvSpPr>
        <p:spPr bwMode="auto">
          <a:xfrm>
            <a:off x="5999894" y="6246418"/>
            <a:ext cx="654050" cy="204788"/>
          </a:xfrm>
          <a:prstGeom prst="rightArrow">
            <a:avLst>
              <a:gd name="adj1" fmla="val 50000"/>
              <a:gd name="adj2" fmla="val 4990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10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90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369791"/>
            <a:ext cx="8896350" cy="61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0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815EA3-284F-416B-AAFF-17C373D551D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91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46"/>
            <a:ext cx="9144000" cy="63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2D6DFE23-7255-498C-ACF6-FC8D2ED98A74}"/>
              </a:ext>
            </a:extLst>
          </p:cNvPr>
          <p:cNvSpPr txBox="1"/>
          <p:nvPr/>
        </p:nvSpPr>
        <p:spPr>
          <a:xfrm>
            <a:off x="2909656" y="1017047"/>
            <a:ext cx="415530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TW" altLang="en-US" sz="33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溫室</a:t>
            </a:r>
            <a:r>
              <a:rPr lang="en-US" altLang="zh-TW" sz="33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( 8m*4m*2</a:t>
            </a:r>
            <a:r>
              <a:rPr lang="zh-TW" altLang="en-US" sz="33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連座</a:t>
            </a:r>
            <a:r>
              <a:rPr lang="en-US" altLang="zh-TW" sz="33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3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915C48F9-4D78-4BAF-9A92-4C42107F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18" y="2117805"/>
            <a:ext cx="4257675" cy="3120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77CDE8B-08B1-4D53-B89B-55A0DF809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16" y="2387085"/>
            <a:ext cx="2632013" cy="2449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語音泡泡: 圓角矩形 4">
            <a:extLst>
              <a:ext uri="{FF2B5EF4-FFF2-40B4-BE49-F238E27FC236}">
                <a16:creationId xmlns="" xmlns:a16="http://schemas.microsoft.com/office/drawing/2014/main" id="{1C4015EA-DEDF-451A-B4EA-D76EEDF7B29D}"/>
              </a:ext>
            </a:extLst>
          </p:cNvPr>
          <p:cNvSpPr/>
          <p:nvPr/>
        </p:nvSpPr>
        <p:spPr>
          <a:xfrm>
            <a:off x="7136745" y="3713556"/>
            <a:ext cx="432787" cy="293672"/>
          </a:xfrm>
          <a:prstGeom prst="wedgeRoundRectCallout">
            <a:avLst>
              <a:gd name="adj1" fmla="val -70354"/>
              <a:gd name="adj2" fmla="val -85193"/>
              <a:gd name="adj3" fmla="val 1666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TW" sz="1350" dirty="0">
                <a:solidFill>
                  <a:srgbClr val="FF0000"/>
                </a:solidFill>
              </a:rPr>
              <a:t>1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4" name="語音泡泡: 圓角矩形 13">
            <a:extLst>
              <a:ext uri="{FF2B5EF4-FFF2-40B4-BE49-F238E27FC236}">
                <a16:creationId xmlns="" xmlns:a16="http://schemas.microsoft.com/office/drawing/2014/main" id="{54884923-BDD6-476D-95B7-7DF456DFB5D7}"/>
              </a:ext>
            </a:extLst>
          </p:cNvPr>
          <p:cNvSpPr/>
          <p:nvPr/>
        </p:nvSpPr>
        <p:spPr>
          <a:xfrm>
            <a:off x="5885891" y="4075120"/>
            <a:ext cx="687232" cy="293672"/>
          </a:xfrm>
          <a:prstGeom prst="wedgeRoundRectCallout">
            <a:avLst>
              <a:gd name="adj1" fmla="val 68220"/>
              <a:gd name="adj2" fmla="val -121469"/>
              <a:gd name="adj3" fmla="val 1666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TW" altLang="en-US" sz="1350" dirty="0">
                <a:solidFill>
                  <a:srgbClr val="FF0000"/>
                </a:solidFill>
              </a:rPr>
              <a:t>斜撐</a:t>
            </a:r>
          </a:p>
        </p:txBody>
      </p:sp>
      <p:sp>
        <p:nvSpPr>
          <p:cNvPr id="15" name="語音泡泡: 圓角矩形 14">
            <a:extLst>
              <a:ext uri="{FF2B5EF4-FFF2-40B4-BE49-F238E27FC236}">
                <a16:creationId xmlns="" xmlns:a16="http://schemas.microsoft.com/office/drawing/2014/main" id="{3AAF2A6A-568A-4D69-99FA-9A5BFBB48732}"/>
              </a:ext>
            </a:extLst>
          </p:cNvPr>
          <p:cNvSpPr/>
          <p:nvPr/>
        </p:nvSpPr>
        <p:spPr>
          <a:xfrm>
            <a:off x="7009521" y="4173499"/>
            <a:ext cx="432787" cy="293672"/>
          </a:xfrm>
          <a:prstGeom prst="wedgeRoundRectCallout">
            <a:avLst>
              <a:gd name="adj1" fmla="val -70326"/>
              <a:gd name="adj2" fmla="val -116934"/>
              <a:gd name="adj3" fmla="val 1666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TW" sz="1350" dirty="0">
                <a:solidFill>
                  <a:srgbClr val="FF0000"/>
                </a:solidFill>
              </a:rPr>
              <a:t>2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E26A7411-2CE4-46E7-A00F-AF24832F8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43" y="3004349"/>
            <a:ext cx="1474109" cy="1373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F523CA9-D5A8-4D10-9997-EED57DFBF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540" y="2988011"/>
            <a:ext cx="2351559" cy="2033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97681C7A-36E3-4A5D-969A-10FC6F9FD416}"/>
              </a:ext>
            </a:extLst>
          </p:cNvPr>
          <p:cNvSpPr txBox="1"/>
          <p:nvPr/>
        </p:nvSpPr>
        <p:spPr>
          <a:xfrm>
            <a:off x="2909656" y="1017047"/>
            <a:ext cx="29803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TW" altLang="en-US" sz="33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 室 </a:t>
            </a:r>
            <a:r>
              <a:rPr lang="en-US" altLang="zh-TW" sz="33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(8m*8m)</a:t>
            </a:r>
            <a:endParaRPr lang="zh-TW" altLang="en-US" sz="33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語音泡泡: 橢圓形 5">
            <a:extLst>
              <a:ext uri="{FF2B5EF4-FFF2-40B4-BE49-F238E27FC236}">
                <a16:creationId xmlns="" xmlns:a16="http://schemas.microsoft.com/office/drawing/2014/main" id="{F2223B69-B079-47F5-B170-E353B888AB9D}"/>
              </a:ext>
            </a:extLst>
          </p:cNvPr>
          <p:cNvSpPr/>
          <p:nvPr/>
        </p:nvSpPr>
        <p:spPr>
          <a:xfrm>
            <a:off x="5201093" y="3317183"/>
            <a:ext cx="386179" cy="226381"/>
          </a:xfrm>
          <a:prstGeom prst="wedgeEllipseCallout">
            <a:avLst>
              <a:gd name="adj1" fmla="val 84339"/>
              <a:gd name="adj2" fmla="val 83089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TW" sz="1350" dirty="0">
                <a:solidFill>
                  <a:srgbClr val="FF0000"/>
                </a:solidFill>
              </a:rPr>
              <a:t>1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1" name="語音泡泡: 橢圓形 10">
            <a:extLst>
              <a:ext uri="{FF2B5EF4-FFF2-40B4-BE49-F238E27FC236}">
                <a16:creationId xmlns="" xmlns:a16="http://schemas.microsoft.com/office/drawing/2014/main" id="{6832F236-7ADE-477E-8E22-0BF4780D1C81}"/>
              </a:ext>
            </a:extLst>
          </p:cNvPr>
          <p:cNvSpPr/>
          <p:nvPr/>
        </p:nvSpPr>
        <p:spPr>
          <a:xfrm>
            <a:off x="7712476" y="3004349"/>
            <a:ext cx="386179" cy="226381"/>
          </a:xfrm>
          <a:prstGeom prst="wedgeEllipseCallout">
            <a:avLst>
              <a:gd name="adj1" fmla="val 48133"/>
              <a:gd name="adj2" fmla="val 121324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TW" sz="1350" dirty="0">
                <a:solidFill>
                  <a:srgbClr val="FF0000"/>
                </a:solidFill>
              </a:rPr>
              <a:t>3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2" name="語音泡泡: 橢圓形 11">
            <a:extLst>
              <a:ext uri="{FF2B5EF4-FFF2-40B4-BE49-F238E27FC236}">
                <a16:creationId xmlns="" xmlns:a16="http://schemas.microsoft.com/office/drawing/2014/main" id="{2F905DB8-2B4F-483B-B041-BFA849E12486}"/>
              </a:ext>
            </a:extLst>
          </p:cNvPr>
          <p:cNvSpPr/>
          <p:nvPr/>
        </p:nvSpPr>
        <p:spPr>
          <a:xfrm>
            <a:off x="5587272" y="4377664"/>
            <a:ext cx="386179" cy="226381"/>
          </a:xfrm>
          <a:prstGeom prst="wedgeEllipseCallout">
            <a:avLst>
              <a:gd name="adj1" fmla="val 92960"/>
              <a:gd name="adj2" fmla="val 2720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TW" sz="1350" dirty="0">
                <a:solidFill>
                  <a:srgbClr val="FF0000"/>
                </a:solidFill>
              </a:rPr>
              <a:t>3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7BE0042A-37C7-4091-BB62-6CAE319E8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85" y="2109299"/>
            <a:ext cx="4295258" cy="3557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48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4CCC-F676-4ABF-BE81-7C29EE6A166F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94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-102967" y="1427569"/>
            <a:ext cx="9144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陸</a:t>
            </a:r>
            <a:r>
              <a:rPr lang="zh-TW" altLang="en-US" sz="48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、未來發展</a:t>
            </a:r>
            <a:endParaRPr lang="zh-TW" altLang="en-US" sz="48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8828" y="2824274"/>
            <a:ext cx="751721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智慧化</a:t>
            </a:r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溫室結構</a:t>
            </a:r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設計專家</a:t>
            </a:r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系統</a:t>
            </a:r>
            <a:endParaRPr lang="en-US" altLang="zh-TW" sz="3200" b="1" dirty="0" smtClean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endParaRPr lang="en-US" altLang="zh-TW" sz="3200" b="1" dirty="0" smtClean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rPr>
              <a:t>二、智慧化溫室微環境控制系統</a:t>
            </a:r>
            <a:endParaRPr lang="zh-TW" altLang="en-US" sz="32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  <a:p>
            <a:pPr defTabSz="914400"/>
            <a:r>
              <a:rPr lang="zh-TW" altLang="en-US" sz="32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endParaRPr lang="zh-TW" altLang="en-US" sz="3200" b="1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2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05932BED-9F83-41E5-854A-40149BD86A5F}"/>
              </a:ext>
            </a:extLst>
          </p:cNvPr>
          <p:cNvSpPr txBox="1"/>
          <p:nvPr/>
        </p:nvSpPr>
        <p:spPr>
          <a:xfrm>
            <a:off x="2843308" y="943143"/>
            <a:ext cx="355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TW" altLang="en-US" sz="3000" dirty="0">
                <a:solidFill>
                  <a:srgbClr val="0000FF"/>
                </a:solidFill>
              </a:rPr>
              <a:t>強固型溫室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2E92C1EA-1F81-413E-9964-135F060F40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66"/>
          <a:stretch/>
        </p:blipFill>
        <p:spPr>
          <a:xfrm>
            <a:off x="661352" y="1345049"/>
            <a:ext cx="1971881" cy="230089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E74885D8-37C5-4E64-8677-79B7B86819B9}"/>
              </a:ext>
            </a:extLst>
          </p:cNvPr>
          <p:cNvSpPr txBox="1"/>
          <p:nvPr/>
        </p:nvSpPr>
        <p:spPr>
          <a:xfrm>
            <a:off x="451277" y="3396117"/>
            <a:ext cx="20809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TW" sz="1500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Venlo</a:t>
            </a:r>
            <a:r>
              <a:rPr lang="zh-TW" altLang="en-US" sz="1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力霸</a:t>
            </a:r>
            <a:r>
              <a:rPr lang="zh-TW" altLang="en-US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玻璃型</a:t>
            </a:r>
            <a:r>
              <a:rPr lang="en-US" altLang="zh-TW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(WTG)</a:t>
            </a:r>
            <a:endParaRPr lang="zh-TW" altLang="en-US" sz="1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572E1AC3-4754-4CF2-AF58-F784F98FA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67" y="1506941"/>
            <a:ext cx="2203948" cy="17700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FF14427A-9AA2-4521-BCA6-62A279DF716C}"/>
              </a:ext>
            </a:extLst>
          </p:cNvPr>
          <p:cNvSpPr txBox="1"/>
          <p:nvPr/>
        </p:nvSpPr>
        <p:spPr>
          <a:xfrm>
            <a:off x="3221088" y="3429000"/>
            <a:ext cx="21716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TW" altLang="en-US" sz="1500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山型</a:t>
            </a:r>
            <a:r>
              <a:rPr lang="zh-TW" altLang="en-US" sz="1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力霸</a:t>
            </a:r>
            <a:r>
              <a:rPr lang="zh-TW" altLang="en-US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塑膠型</a:t>
            </a:r>
            <a:r>
              <a:rPr lang="en-US" altLang="zh-TW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(VTP)</a:t>
            </a:r>
            <a:endParaRPr lang="zh-TW" altLang="en-US" sz="1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D442111B-B2B9-43B4-9B2C-EEA48886B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98" y="1543234"/>
            <a:ext cx="2171663" cy="18857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0F9C44D6-A6BB-4A4A-8408-ECA0E58068B7}"/>
              </a:ext>
            </a:extLst>
          </p:cNvPr>
          <p:cNvSpPr txBox="1"/>
          <p:nvPr/>
        </p:nvSpPr>
        <p:spPr>
          <a:xfrm>
            <a:off x="6105753" y="3396117"/>
            <a:ext cx="21716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TW" altLang="en-US" sz="1500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山型</a:t>
            </a:r>
            <a:r>
              <a:rPr lang="zh-TW" altLang="en-US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塑膠型</a:t>
            </a:r>
            <a:r>
              <a:rPr lang="en-US" altLang="zh-TW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(VBP)</a:t>
            </a:r>
            <a:endParaRPr lang="zh-TW" altLang="en-US" sz="1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902F970D-97A0-41EA-B2F8-9740D14D1B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84" y="3951920"/>
            <a:ext cx="2335988" cy="164751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48E7027E-F78C-4A44-A2F7-E70D1AF3B960}"/>
              </a:ext>
            </a:extLst>
          </p:cNvPr>
          <p:cNvSpPr txBox="1"/>
          <p:nvPr/>
        </p:nvSpPr>
        <p:spPr>
          <a:xfrm>
            <a:off x="760968" y="5601266"/>
            <a:ext cx="18271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TW" altLang="en-US" sz="1500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單斜背</a:t>
            </a:r>
            <a:r>
              <a:rPr lang="zh-TW" altLang="en-US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塑膠型</a:t>
            </a:r>
            <a:r>
              <a:rPr lang="en-US" altLang="zh-TW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(SP)</a:t>
            </a:r>
            <a:endParaRPr lang="zh-TW" altLang="en-US" sz="1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B5941E9B-1753-496B-B920-20ED39A96A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06" y="3785366"/>
            <a:ext cx="2206001" cy="181407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B9928BD9-3BEC-4D67-AA01-BC8B3F41797D}"/>
              </a:ext>
            </a:extLst>
          </p:cNvPr>
          <p:cNvSpPr txBox="1"/>
          <p:nvPr/>
        </p:nvSpPr>
        <p:spPr>
          <a:xfrm>
            <a:off x="3385103" y="5601266"/>
            <a:ext cx="20998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TW" altLang="en-US" sz="1500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圓頂</a:t>
            </a:r>
            <a:r>
              <a:rPr lang="zh-TW" altLang="en-US" sz="15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力霸</a:t>
            </a:r>
            <a:r>
              <a:rPr lang="zh-TW" altLang="en-US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塑膠型</a:t>
            </a:r>
            <a:r>
              <a:rPr lang="en-US" altLang="zh-TW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(UTP)</a:t>
            </a:r>
            <a:endParaRPr lang="zh-TW" altLang="en-US" sz="1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DDCDAFD0-2997-4722-AFF4-886CF55B01A9}"/>
              </a:ext>
            </a:extLst>
          </p:cNvPr>
          <p:cNvSpPr txBox="1"/>
          <p:nvPr/>
        </p:nvSpPr>
        <p:spPr>
          <a:xfrm>
            <a:off x="6450230" y="5599438"/>
            <a:ext cx="18271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TW" altLang="en-US" sz="1500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圓頂</a:t>
            </a:r>
            <a:r>
              <a:rPr lang="zh-TW" altLang="en-US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塑膠型</a:t>
            </a:r>
            <a:r>
              <a:rPr lang="en-US" altLang="zh-TW" sz="15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(UBP)</a:t>
            </a:r>
            <a:endParaRPr lang="zh-TW" altLang="en-US" sz="15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A42AFFF6-69A7-4D07-BD06-F86A41A14B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49" y="3729082"/>
            <a:ext cx="2080962" cy="17874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91127" y="209573"/>
            <a:ext cx="70862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一、智慧化溫室結構設計專家系統</a:t>
            </a:r>
            <a:endParaRPr lang="en-US" altLang="zh-TW" sz="3200" b="1" dirty="0">
              <a:solidFill>
                <a:srgbClr val="0000FF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0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57200" y="1556792"/>
            <a:ext cx="8394073" cy="4233633"/>
            <a:chOff x="257" y="2385"/>
            <a:chExt cx="3432" cy="1869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1028" y="3316"/>
              <a:ext cx="2641" cy="0"/>
            </a:xfrm>
            <a:prstGeom prst="lin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3CC33"/>
              </a:solidFill>
              <a:prstDash val="solid"/>
              <a:headEnd type="triangle" w="med" len="med"/>
              <a:tailEnd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57" y="3189"/>
              <a:ext cx="829" cy="31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3CC33"/>
              </a:solidFill>
              <a:prstDash val="solid"/>
            </a:ln>
            <a:effectLst/>
            <a:ex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溫室構造安全 </a:t>
              </a:r>
              <a:r>
                <a:rPr kumimoji="0" lang="en-US" altLang="zh-TW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kumimoji="0" lang="zh-TW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農業生產穩定。</a:t>
              </a: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1780" y="3316"/>
              <a:ext cx="700" cy="667"/>
            </a:xfrm>
            <a:prstGeom prst="lin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3CC33"/>
              </a:solidFill>
              <a:prstDash val="solid"/>
              <a:headEnd/>
              <a:tailEnd type="triangle" w="med" len="med"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1209" y="2699"/>
              <a:ext cx="1768" cy="617"/>
              <a:chOff x="1209" y="2757"/>
              <a:chExt cx="1768" cy="552"/>
            </a:xfrm>
          </p:grpSpPr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 flipH="1">
                <a:off x="2349" y="2757"/>
                <a:ext cx="628" cy="552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33CC33"/>
                </a:solidFill>
                <a:prstDash val="solid"/>
                <a:headEnd type="triangle" w="med" len="med"/>
                <a:tailEnd/>
              </a:ln>
              <a:effectLst/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 flipH="1">
                <a:off x="1209" y="2757"/>
                <a:ext cx="671" cy="545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33CC33"/>
                </a:solidFill>
                <a:prstDash val="solid"/>
                <a:headEnd type="triangle" w="med" len="med"/>
                <a:tailEnd/>
              </a:ln>
              <a:effectLst/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879" y="2385"/>
              <a:ext cx="1501" cy="47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3CC33"/>
              </a:solidFill>
              <a:prstDash val="solid"/>
            </a:ln>
            <a:effectLst/>
            <a:ex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(1).</a:t>
              </a:r>
              <a:r>
                <a:rPr kumimoji="0" lang="zh-TW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溫室構造材料技術資料庫建立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/>
              </a:r>
              <a:b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</a:b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(2).</a:t>
              </a:r>
              <a:r>
                <a:rPr kumimoji="0" lang="zh-TW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溫室構造分析技術資料庫建立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/>
              </a:r>
              <a:b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</a:b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(3).</a:t>
              </a:r>
              <a:r>
                <a:rPr kumimoji="0" lang="zh-TW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溫室構造設計技術資料庫建立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/>
              </a:r>
              <a:b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</a:br>
              <a:r>
                <a: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   </a:t>
              </a: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(4).</a:t>
              </a:r>
              <a:r>
                <a:rPr kumimoji="0" lang="zh-TW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溫室構造設計專家系統規劃設計</a:t>
              </a: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2480" y="2423"/>
              <a:ext cx="1209" cy="367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3CC33"/>
              </a:solidFill>
              <a:prstDash val="solid"/>
            </a:ln>
            <a:effectLst/>
            <a:ex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(1).</a:t>
              </a:r>
              <a:r>
                <a: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溫室構造基本規劃設計系統</a:t>
              </a:r>
              <a:br>
                <a: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(2).</a:t>
              </a:r>
              <a:r>
                <a: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溫室構造形式設計分析系統</a:t>
              </a:r>
              <a:br>
                <a: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(3).</a:t>
              </a:r>
              <a:r>
                <a: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溫室構造總體規劃設計系統</a:t>
              </a: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878" y="3996"/>
              <a:ext cx="1151" cy="25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3CC33"/>
              </a:solidFill>
              <a:prstDash val="solid"/>
            </a:ln>
            <a:effectLst/>
            <a:ex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1.</a:t>
              </a:r>
              <a:r>
                <a: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溫室構造維護管理設計系統</a:t>
              </a:r>
              <a:br>
                <a: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r>
                <a:rPr kumimoji="0" lang="en-US" altLang="zh-TW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2.</a:t>
              </a:r>
              <a:r>
                <a: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溫室構造維護強化設計系統</a:t>
              </a:r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>
              <a:off x="1621" y="3697"/>
              <a:ext cx="545" cy="0"/>
            </a:xfrm>
            <a:prstGeom prst="lin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3CC33"/>
              </a:solidFill>
              <a:prstDash val="solid"/>
              <a:headEnd type="triangle" w="med" len="med"/>
              <a:tailEnd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106" y="3604"/>
              <a:ext cx="771" cy="23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3CC33"/>
              </a:solidFill>
              <a:prstDash val="solid"/>
            </a:ln>
            <a:effectLst/>
            <a:extLst/>
          </p:spPr>
          <p:txBody>
            <a:bodyPr wrap="none" lIns="36000" tIns="18000" rIns="36000" bIns="1800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3.</a:t>
              </a: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溫室構造維護設計</a:t>
              </a:r>
              <a:endPara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專家系統開發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0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E7580A17-E6D5-46CF-8AED-C51A873D458A}"/>
              </a:ext>
            </a:extLst>
          </p:cNvPr>
          <p:cNvSpPr txBox="1"/>
          <p:nvPr/>
        </p:nvSpPr>
        <p:spPr>
          <a:xfrm>
            <a:off x="3712604" y="104640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zh-TW" altLang="en-US" sz="3000" dirty="0">
                <a:solidFill>
                  <a:prstClr val="black"/>
                </a:solidFill>
              </a:rPr>
              <a:t>溫室結構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902A62EF-1BAE-42C1-B3ED-C10EFBA5B012}"/>
              </a:ext>
            </a:extLst>
          </p:cNvPr>
          <p:cNvSpPr txBox="1"/>
          <p:nvPr/>
        </p:nvSpPr>
        <p:spPr>
          <a:xfrm>
            <a:off x="602960" y="1576119"/>
            <a:ext cx="85876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TW" altLang="en-US" sz="1350" dirty="0">
                <a:solidFill>
                  <a:prstClr val="black"/>
                </a:solidFill>
              </a:rPr>
              <a:t>溫室類型樣式複雜，且各型並不共用，為了模組化需求，我們建立了連接件與</a:t>
            </a:r>
            <a:r>
              <a:rPr lang="en-US" altLang="zh-TW" sz="1350" dirty="0">
                <a:solidFill>
                  <a:prstClr val="black"/>
                </a:solidFill>
              </a:rPr>
              <a:t>C</a:t>
            </a:r>
            <a:r>
              <a:rPr lang="zh-TW" altLang="en-US" sz="1350" dirty="0">
                <a:solidFill>
                  <a:prstClr val="black"/>
                </a:solidFill>
              </a:rPr>
              <a:t>型鋼系統，能方便使用在各類型</a:t>
            </a:r>
            <a:endParaRPr lang="en-US" altLang="zh-TW" sz="1350" dirty="0">
              <a:solidFill>
                <a:prstClr val="black"/>
              </a:solidFill>
            </a:endParaRPr>
          </a:p>
          <a:p>
            <a:pPr defTabSz="685800"/>
            <a:r>
              <a:rPr lang="zh-TW" altLang="en-US" sz="1350" dirty="0">
                <a:solidFill>
                  <a:prstClr val="black"/>
                </a:solidFill>
              </a:rPr>
              <a:t>溫室上，首先我們將溫室結構分為</a:t>
            </a:r>
            <a:r>
              <a:rPr lang="en-US" altLang="zh-TW" sz="1350" dirty="0">
                <a:solidFill>
                  <a:prstClr val="black"/>
                </a:solidFill>
              </a:rPr>
              <a:t>7</a:t>
            </a:r>
            <a:r>
              <a:rPr lang="zh-TW" altLang="en-US" sz="1350" dirty="0">
                <a:solidFill>
                  <a:prstClr val="black"/>
                </a:solidFill>
              </a:rPr>
              <a:t>大部分</a:t>
            </a:r>
            <a:r>
              <a:rPr lang="en-US" altLang="zh-TW" sz="1350" dirty="0">
                <a:solidFill>
                  <a:prstClr val="black"/>
                </a:solidFill>
              </a:rPr>
              <a:t>(</a:t>
            </a:r>
            <a:r>
              <a:rPr lang="zh-TW" altLang="en-US" sz="1350" dirty="0">
                <a:solidFill>
                  <a:prstClr val="black"/>
                </a:solidFill>
              </a:rPr>
              <a:t>以</a:t>
            </a:r>
            <a:r>
              <a:rPr lang="en-US" altLang="zh-TW" sz="1350" dirty="0">
                <a:solidFill>
                  <a:prstClr val="black"/>
                </a:solidFill>
              </a:rPr>
              <a:t>UTP</a:t>
            </a:r>
            <a:r>
              <a:rPr lang="zh-TW" altLang="en-US" sz="1350" dirty="0">
                <a:solidFill>
                  <a:prstClr val="black"/>
                </a:solidFill>
              </a:rPr>
              <a:t>溫室為例</a:t>
            </a:r>
            <a:r>
              <a:rPr lang="en-US" altLang="zh-TW" sz="1350" dirty="0">
                <a:solidFill>
                  <a:prstClr val="black"/>
                </a:solidFill>
              </a:rPr>
              <a:t>)</a:t>
            </a:r>
            <a:r>
              <a:rPr lang="zh-TW" altLang="en-US" sz="1350" dirty="0">
                <a:solidFill>
                  <a:prstClr val="black"/>
                </a:solidFill>
              </a:rPr>
              <a:t>。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="" xmlns:a16="http://schemas.microsoft.com/office/drawing/2014/main" id="{13070FB4-A784-48C7-A988-3EBE9A66EB41}"/>
              </a:ext>
            </a:extLst>
          </p:cNvPr>
          <p:cNvGrpSpPr/>
          <p:nvPr/>
        </p:nvGrpSpPr>
        <p:grpSpPr>
          <a:xfrm>
            <a:off x="2867426" y="2250952"/>
            <a:ext cx="4570328" cy="3593170"/>
            <a:chOff x="2758296" y="1842792"/>
            <a:chExt cx="6093771" cy="4790893"/>
          </a:xfrm>
        </p:grpSpPr>
        <p:pic>
          <p:nvPicPr>
            <p:cNvPr id="12" name="圖片 11">
              <a:extLst>
                <a:ext uri="{FF2B5EF4-FFF2-40B4-BE49-F238E27FC236}">
                  <a16:creationId xmlns="" xmlns:a16="http://schemas.microsoft.com/office/drawing/2014/main" id="{BFEFC117-7379-46F6-9005-F5E75E4E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0170" y="1853306"/>
              <a:ext cx="6001492" cy="4780379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0C92297C-E5A7-4F19-BA4A-C315DD51C8D8}"/>
                </a:ext>
              </a:extLst>
            </p:cNvPr>
            <p:cNvSpPr/>
            <p:nvPr/>
          </p:nvSpPr>
          <p:spPr>
            <a:xfrm>
              <a:off x="3322039" y="2290195"/>
              <a:ext cx="4949505" cy="101506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TW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04FD96CB-F8CE-43CF-9D1B-C2AA9168218E}"/>
                </a:ext>
              </a:extLst>
            </p:cNvPr>
            <p:cNvSpPr/>
            <p:nvPr/>
          </p:nvSpPr>
          <p:spPr>
            <a:xfrm>
              <a:off x="4507400" y="2324762"/>
              <a:ext cx="2567031" cy="85466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TW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D189429B-9728-4840-A64C-F217F5DBAB03}"/>
                </a:ext>
              </a:extLst>
            </p:cNvPr>
            <p:cNvSpPr/>
            <p:nvPr/>
          </p:nvSpPr>
          <p:spPr>
            <a:xfrm>
              <a:off x="3322039" y="3368181"/>
              <a:ext cx="4949505" cy="44341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TW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="" xmlns:a16="http://schemas.microsoft.com/office/drawing/2014/main" id="{7BFA3972-A6DB-4D70-9133-5DB054C3ADB2}"/>
                </a:ext>
              </a:extLst>
            </p:cNvPr>
            <p:cNvSpPr txBox="1"/>
            <p:nvPr/>
          </p:nvSpPr>
          <p:spPr>
            <a:xfrm>
              <a:off x="3322039" y="2290411"/>
              <a:ext cx="363776" cy="4001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TW" sz="1350" dirty="0">
                  <a:solidFill>
                    <a:srgbClr val="FF0000"/>
                  </a:solidFill>
                </a:rPr>
                <a:t>1</a:t>
              </a:r>
              <a:endParaRPr lang="zh-TW" altLang="en-US" sz="135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="" xmlns:a16="http://schemas.microsoft.com/office/drawing/2014/main" id="{9BFDAF81-793B-418B-B3F0-9694E2758A2F}"/>
                </a:ext>
              </a:extLst>
            </p:cNvPr>
            <p:cNvSpPr txBox="1"/>
            <p:nvPr/>
          </p:nvSpPr>
          <p:spPr>
            <a:xfrm>
              <a:off x="4507400" y="2320568"/>
              <a:ext cx="363776" cy="4001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TW" sz="1350" dirty="0">
                  <a:solidFill>
                    <a:srgbClr val="FF0000"/>
                  </a:solidFill>
                </a:rPr>
                <a:t>2</a:t>
              </a:r>
              <a:endParaRPr lang="zh-TW" altLang="en-US" sz="135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="" xmlns:a16="http://schemas.microsoft.com/office/drawing/2014/main" id="{1B60E790-2AC6-4835-A367-0EE9426ABADE}"/>
                </a:ext>
              </a:extLst>
            </p:cNvPr>
            <p:cNvSpPr txBox="1"/>
            <p:nvPr/>
          </p:nvSpPr>
          <p:spPr>
            <a:xfrm>
              <a:off x="3322039" y="3381717"/>
              <a:ext cx="363776" cy="4001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TW" sz="1350" dirty="0">
                  <a:solidFill>
                    <a:srgbClr val="FF0000"/>
                  </a:solidFill>
                </a:rPr>
                <a:t>3</a:t>
              </a:r>
              <a:endParaRPr lang="zh-TW" altLang="en-US" sz="1350" dirty="0">
                <a:solidFill>
                  <a:srgbClr val="FF0000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1B93C1B1-0A71-44C2-94EC-92137D11EB5E}"/>
                </a:ext>
              </a:extLst>
            </p:cNvPr>
            <p:cNvSpPr/>
            <p:nvPr/>
          </p:nvSpPr>
          <p:spPr>
            <a:xfrm>
              <a:off x="3187817" y="1853306"/>
              <a:ext cx="5234730" cy="37397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TW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="" xmlns:a16="http://schemas.microsoft.com/office/drawing/2014/main" id="{78ECC714-9EA0-4CD3-83D7-4E1C4DFE072C}"/>
                </a:ext>
              </a:extLst>
            </p:cNvPr>
            <p:cNvSpPr txBox="1"/>
            <p:nvPr/>
          </p:nvSpPr>
          <p:spPr>
            <a:xfrm>
              <a:off x="3187973" y="1842792"/>
              <a:ext cx="363776" cy="4001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TW" sz="1350" dirty="0">
                  <a:solidFill>
                    <a:srgbClr val="FF0000"/>
                  </a:solidFill>
                </a:rPr>
                <a:t>4</a:t>
              </a:r>
              <a:endParaRPr lang="zh-TW" altLang="en-US" sz="1350" dirty="0">
                <a:solidFill>
                  <a:srgbClr val="FF0000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58A6232C-AA3E-4DCD-B69F-87568E4B3391}"/>
                </a:ext>
              </a:extLst>
            </p:cNvPr>
            <p:cNvSpPr/>
            <p:nvPr/>
          </p:nvSpPr>
          <p:spPr>
            <a:xfrm>
              <a:off x="3216036" y="3825241"/>
              <a:ext cx="815377" cy="60172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TW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="" xmlns:a16="http://schemas.microsoft.com/office/drawing/2014/main" id="{B3AF39EA-1841-42F4-9248-A3DCC6FEFECF}"/>
                </a:ext>
              </a:extLst>
            </p:cNvPr>
            <p:cNvSpPr txBox="1"/>
            <p:nvPr/>
          </p:nvSpPr>
          <p:spPr>
            <a:xfrm>
              <a:off x="3207647" y="3826867"/>
              <a:ext cx="363776" cy="4001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TW" sz="1350" dirty="0">
                  <a:solidFill>
                    <a:srgbClr val="FF0000"/>
                  </a:solidFill>
                </a:rPr>
                <a:t>5</a:t>
              </a:r>
              <a:endParaRPr lang="zh-TW" altLang="en-US" sz="1350" dirty="0">
                <a:solidFill>
                  <a:srgbClr val="FF0000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02A08DEB-BBA2-4B09-B362-7D09D3429214}"/>
                </a:ext>
              </a:extLst>
            </p:cNvPr>
            <p:cNvSpPr/>
            <p:nvPr/>
          </p:nvSpPr>
          <p:spPr>
            <a:xfrm>
              <a:off x="2758296" y="5650956"/>
              <a:ext cx="6093771" cy="982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TW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="" xmlns:a16="http://schemas.microsoft.com/office/drawing/2014/main" id="{ECA3547E-DB5A-4254-9444-2040659AD56E}"/>
                </a:ext>
              </a:extLst>
            </p:cNvPr>
            <p:cNvSpPr txBox="1"/>
            <p:nvPr/>
          </p:nvSpPr>
          <p:spPr>
            <a:xfrm>
              <a:off x="2758296" y="5652581"/>
              <a:ext cx="363776" cy="4001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TW" sz="1350" dirty="0">
                  <a:solidFill>
                    <a:srgbClr val="FF0000"/>
                  </a:solidFill>
                </a:rPr>
                <a:t>6</a:t>
              </a:r>
              <a:endParaRPr lang="zh-TW" altLang="en-US" sz="1350" dirty="0">
                <a:solidFill>
                  <a:srgbClr val="FF0000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BE03F2E7-EF2A-4172-BC5B-115FABE1E461}"/>
                </a:ext>
              </a:extLst>
            </p:cNvPr>
            <p:cNvSpPr/>
            <p:nvPr/>
          </p:nvSpPr>
          <p:spPr>
            <a:xfrm>
              <a:off x="2940549" y="3302869"/>
              <a:ext cx="5851113" cy="230795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TW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="" xmlns:a16="http://schemas.microsoft.com/office/drawing/2014/main" id="{7AFBC052-94B1-4451-BDD7-66D190EBDD82}"/>
                </a:ext>
              </a:extLst>
            </p:cNvPr>
            <p:cNvSpPr txBox="1"/>
            <p:nvPr/>
          </p:nvSpPr>
          <p:spPr>
            <a:xfrm>
              <a:off x="2945164" y="3309149"/>
              <a:ext cx="363776" cy="4001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TW" sz="1350" dirty="0">
                  <a:solidFill>
                    <a:srgbClr val="FF0000"/>
                  </a:solidFill>
                </a:rPr>
                <a:t>7</a:t>
              </a:r>
              <a:endParaRPr lang="zh-TW" alt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A61B1E06-D150-494D-A02F-C34DCCC8B308}"/>
              </a:ext>
            </a:extLst>
          </p:cNvPr>
          <p:cNvSpPr txBox="1"/>
          <p:nvPr/>
        </p:nvSpPr>
        <p:spPr>
          <a:xfrm>
            <a:off x="705858" y="2180916"/>
            <a:ext cx="281063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屋頂結構</a:t>
            </a:r>
            <a:endParaRPr lang="en-US" altLang="zh-TW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800"/>
            <a:r>
              <a:rPr lang="en-US" altLang="zh-TW" sz="1350" dirty="0">
                <a:solidFill>
                  <a:prstClr val="black"/>
                </a:solidFill>
              </a:rPr>
              <a:t>2.</a:t>
            </a:r>
            <a:r>
              <a:rPr lang="zh-TW" altLang="en-US" sz="1350" dirty="0">
                <a:solidFill>
                  <a:prstClr val="black"/>
                </a:solidFill>
              </a:rPr>
              <a:t> </a:t>
            </a: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屋頂與桁架</a:t>
            </a:r>
            <a:r>
              <a:rPr lang="en-US" altLang="zh-TW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樑</a:t>
            </a:r>
            <a:r>
              <a:rPr lang="en-US" altLang="zh-TW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間結構</a:t>
            </a:r>
            <a:endParaRPr lang="en-US" altLang="zh-TW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800"/>
            <a:r>
              <a:rPr lang="en-US" altLang="zh-TW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桁架結構</a:t>
            </a:r>
            <a:endParaRPr lang="en-US" altLang="zh-TW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800"/>
            <a:r>
              <a:rPr lang="en-US" altLang="zh-TW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上層結構</a:t>
            </a:r>
            <a:endParaRPr lang="en-US" altLang="zh-TW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800"/>
            <a:r>
              <a:rPr lang="en-US" altLang="zh-TW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樑柱斜撐結構</a:t>
            </a:r>
            <a:endParaRPr lang="en-US" altLang="zh-TW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800"/>
            <a:r>
              <a:rPr lang="en-US" altLang="zh-TW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基樁結構</a:t>
            </a:r>
            <a:endParaRPr lang="en-US" altLang="zh-TW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800"/>
            <a:r>
              <a:rPr lang="en-US" altLang="zh-TW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主體結構</a:t>
            </a:r>
            <a:endParaRPr lang="zh-TW" alt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9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AA86AD0C-00F9-453B-9276-EAD28E325E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8812" y="3182999"/>
          <a:ext cx="6794556" cy="2712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251">
                  <a:extLst>
                    <a:ext uri="{9D8B030D-6E8A-4147-A177-3AD203B41FA5}">
                      <a16:colId xmlns="" xmlns:a16="http://schemas.microsoft.com/office/drawing/2014/main" val="412943769"/>
                    </a:ext>
                  </a:extLst>
                </a:gridCol>
                <a:gridCol w="862251">
                  <a:extLst>
                    <a:ext uri="{9D8B030D-6E8A-4147-A177-3AD203B41FA5}">
                      <a16:colId xmlns="" xmlns:a16="http://schemas.microsoft.com/office/drawing/2014/main" val="2894314184"/>
                    </a:ext>
                  </a:extLst>
                </a:gridCol>
                <a:gridCol w="951548">
                  <a:extLst>
                    <a:ext uri="{9D8B030D-6E8A-4147-A177-3AD203B41FA5}">
                      <a16:colId xmlns="" xmlns:a16="http://schemas.microsoft.com/office/drawing/2014/main" val="3870080216"/>
                    </a:ext>
                  </a:extLst>
                </a:gridCol>
                <a:gridCol w="690801">
                  <a:extLst>
                    <a:ext uri="{9D8B030D-6E8A-4147-A177-3AD203B41FA5}">
                      <a16:colId xmlns="" xmlns:a16="http://schemas.microsoft.com/office/drawing/2014/main" val="2284864657"/>
                    </a:ext>
                  </a:extLst>
                </a:gridCol>
                <a:gridCol w="774517">
                  <a:extLst>
                    <a:ext uri="{9D8B030D-6E8A-4147-A177-3AD203B41FA5}">
                      <a16:colId xmlns="" xmlns:a16="http://schemas.microsoft.com/office/drawing/2014/main" val="3953437635"/>
                    </a:ext>
                  </a:extLst>
                </a:gridCol>
                <a:gridCol w="1326594">
                  <a:extLst>
                    <a:ext uri="{9D8B030D-6E8A-4147-A177-3AD203B41FA5}">
                      <a16:colId xmlns="" xmlns:a16="http://schemas.microsoft.com/office/drawing/2014/main" val="1858989320"/>
                    </a:ext>
                  </a:extLst>
                </a:gridCol>
                <a:gridCol w="1326594">
                  <a:extLst>
                    <a:ext uri="{9D8B030D-6E8A-4147-A177-3AD203B41FA5}">
                      <a16:colId xmlns="" xmlns:a16="http://schemas.microsoft.com/office/drawing/2014/main" val="111026656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溫室類型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屋頂結構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120</a:t>
                      </a:r>
                      <a:r>
                        <a:rPr lang="zh-TW" altLang="en-US" sz="1000" dirty="0"/>
                        <a:t>度角型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正方形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</a:t>
                      </a:r>
                      <a:r>
                        <a:rPr lang="zh-TW" altLang="en-US" sz="1000" dirty="0"/>
                        <a:t>字型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圓頂連接件</a:t>
                      </a: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長</a:t>
                      </a: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圓頂連接件</a:t>
                      </a: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短</a:t>
                      </a: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70545295"/>
                  </a:ext>
                </a:extLst>
              </a:tr>
              <a:tr h="76220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圖示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8147658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WTG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Venlo</a:t>
                      </a:r>
                      <a:r>
                        <a:rPr lang="zh-TW" altLang="en-US" sz="1000" dirty="0"/>
                        <a:t>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7933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山型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929325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山型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5280342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SP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單斜頂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207293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圓頂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7741611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圓頂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6008589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BD875680-F498-4956-B77A-D023280C71D6}"/>
              </a:ext>
            </a:extLst>
          </p:cNvPr>
          <p:cNvSpPr txBox="1"/>
          <p:nvPr/>
        </p:nvSpPr>
        <p:spPr>
          <a:xfrm>
            <a:off x="3565929" y="1046405"/>
            <a:ext cx="2016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TW" sz="3000" dirty="0">
                <a:solidFill>
                  <a:prstClr val="black"/>
                </a:solidFill>
              </a:rPr>
              <a:t>1.</a:t>
            </a:r>
            <a:r>
              <a:rPr lang="zh-TW" altLang="en-US" sz="3000" dirty="0">
                <a:solidFill>
                  <a:prstClr val="black"/>
                </a:solidFill>
              </a:rPr>
              <a:t>屋頂結構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55DF94E-5C88-4CAB-933E-BBD01613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1" y="1857457"/>
            <a:ext cx="1281794" cy="1198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77DA9FE2-A679-4C21-BF87-B5AD4BCF648E}"/>
              </a:ext>
            </a:extLst>
          </p:cNvPr>
          <p:cNvSpPr txBox="1"/>
          <p:nvPr/>
        </p:nvSpPr>
        <p:spPr>
          <a:xfrm>
            <a:off x="290310" y="1577320"/>
            <a:ext cx="527517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WTG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B17D9955-E5EB-4F83-B38E-AEA570C5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95" y="1841563"/>
            <a:ext cx="1390733" cy="12109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EF3117B-E101-46D8-B6D6-9337B2923DB4}"/>
              </a:ext>
            </a:extLst>
          </p:cNvPr>
          <p:cNvSpPr txBox="1"/>
          <p:nvPr/>
        </p:nvSpPr>
        <p:spPr>
          <a:xfrm>
            <a:off x="1572104" y="1588825"/>
            <a:ext cx="457176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5BDDFBAE-D197-44E5-89F7-E81F7B14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518" y="1846687"/>
            <a:ext cx="1274988" cy="121097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BF3F8D98-4DCB-4A61-BFC2-1101FFE216E1}"/>
              </a:ext>
            </a:extLst>
          </p:cNvPr>
          <p:cNvSpPr txBox="1"/>
          <p:nvPr/>
        </p:nvSpPr>
        <p:spPr>
          <a:xfrm>
            <a:off x="3020680" y="1558918"/>
            <a:ext cx="46679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82BAC87A-BA7C-4294-9821-4F483EC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246" y="1846687"/>
            <a:ext cx="1593296" cy="120585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3CA74A5F-BC10-4AF5-961F-2CFD45BE7A10}"/>
              </a:ext>
            </a:extLst>
          </p:cNvPr>
          <p:cNvSpPr txBox="1"/>
          <p:nvPr/>
        </p:nvSpPr>
        <p:spPr>
          <a:xfrm>
            <a:off x="4298990" y="1573504"/>
            <a:ext cx="35458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SP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FA237FB9-0204-4078-99D1-F82C6D97D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894" y="1830120"/>
            <a:ext cx="1545514" cy="12275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8CEC43C6-7E88-45B1-A454-AFF515B7D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91" y="1830120"/>
            <a:ext cx="1564101" cy="12275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E22BD369-C10B-4D19-830D-FE44EADE9D8E}"/>
              </a:ext>
            </a:extLst>
          </p:cNvPr>
          <p:cNvSpPr txBox="1"/>
          <p:nvPr/>
        </p:nvSpPr>
        <p:spPr>
          <a:xfrm>
            <a:off x="5977097" y="1564564"/>
            <a:ext cx="470000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B2C4F0B4-E0CA-4869-AC9F-6680F6F05C25}"/>
              </a:ext>
            </a:extLst>
          </p:cNvPr>
          <p:cNvSpPr txBox="1"/>
          <p:nvPr/>
        </p:nvSpPr>
        <p:spPr>
          <a:xfrm>
            <a:off x="7584598" y="1550688"/>
            <a:ext cx="479618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A811187E-FA71-4D8A-A7FA-EE5871C11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7184" y="3513793"/>
            <a:ext cx="466819" cy="64323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A5B6C48C-4DB3-4ED7-B808-8E596923C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5231" y="3504500"/>
            <a:ext cx="687200" cy="66182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5959F70D-0358-4406-8F5C-81A199D8E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1514" y="3567983"/>
            <a:ext cx="637854" cy="53485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="" xmlns:a16="http://schemas.microsoft.com/office/drawing/2014/main" id="{4CD5114B-73D9-47DE-8EF4-9F8D970EC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4388" y="3501709"/>
            <a:ext cx="390547" cy="671741"/>
          </a:xfrm>
          <a:prstGeom prst="rect">
            <a:avLst/>
          </a:prstGeom>
          <a:ln>
            <a:noFill/>
          </a:ln>
        </p:spPr>
      </p:pic>
      <p:pic>
        <p:nvPicPr>
          <p:cNvPr id="22" name="圖片 21">
            <a:extLst>
              <a:ext uri="{FF2B5EF4-FFF2-40B4-BE49-F238E27FC236}">
                <a16:creationId xmlns="" xmlns:a16="http://schemas.microsoft.com/office/drawing/2014/main" id="{8B168A07-E6A3-42B6-A4F1-2557336DC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0502" y="3499542"/>
            <a:ext cx="464687" cy="671741"/>
          </a:xfrm>
          <a:prstGeom prst="rect">
            <a:avLst/>
          </a:prstGeom>
          <a:ln>
            <a:noFill/>
          </a:ln>
        </p:spPr>
      </p:pic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E6F2B026-26EF-4ADC-8376-33228784344B}"/>
              </a:ext>
            </a:extLst>
          </p:cNvPr>
          <p:cNvSpPr/>
          <p:nvPr/>
        </p:nvSpPr>
        <p:spPr>
          <a:xfrm>
            <a:off x="334168" y="1918074"/>
            <a:ext cx="1024850" cy="442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3AE31726-A1FB-422B-99AA-E2BCE7785F4C}"/>
              </a:ext>
            </a:extLst>
          </p:cNvPr>
          <p:cNvSpPr/>
          <p:nvPr/>
        </p:nvSpPr>
        <p:spPr>
          <a:xfrm>
            <a:off x="1692786" y="1865824"/>
            <a:ext cx="1024850" cy="442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FFA3447C-88E5-465D-82FC-578083C5386A}"/>
              </a:ext>
            </a:extLst>
          </p:cNvPr>
          <p:cNvSpPr/>
          <p:nvPr/>
        </p:nvSpPr>
        <p:spPr>
          <a:xfrm>
            <a:off x="3089911" y="1921948"/>
            <a:ext cx="1024850" cy="442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A3FF7616-AED7-488B-B614-BA650585DACC}"/>
              </a:ext>
            </a:extLst>
          </p:cNvPr>
          <p:cNvSpPr/>
          <p:nvPr/>
        </p:nvSpPr>
        <p:spPr>
          <a:xfrm>
            <a:off x="4534293" y="1879892"/>
            <a:ext cx="1024850" cy="442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5EF784E3-7E37-4A7F-BF85-E111797ABDDB}"/>
              </a:ext>
            </a:extLst>
          </p:cNvPr>
          <p:cNvSpPr/>
          <p:nvPr/>
        </p:nvSpPr>
        <p:spPr>
          <a:xfrm>
            <a:off x="6179782" y="1874317"/>
            <a:ext cx="1024850" cy="442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14557A51-FD6D-4FEC-A32F-A06A354E2BD6}"/>
              </a:ext>
            </a:extLst>
          </p:cNvPr>
          <p:cNvSpPr/>
          <p:nvPr/>
        </p:nvSpPr>
        <p:spPr>
          <a:xfrm>
            <a:off x="7806517" y="1867668"/>
            <a:ext cx="1024850" cy="442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="" xmlns:a16="http://schemas.microsoft.com/office/drawing/2014/main" id="{4809A365-5DF7-488B-94DA-BEE989D588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4631" y="4428065"/>
            <a:ext cx="1581143" cy="1363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="" xmlns:a16="http://schemas.microsoft.com/office/drawing/2014/main" id="{5E2400D6-6761-4DFE-9FAE-0E547FC9A1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4631" y="3198086"/>
            <a:ext cx="1581143" cy="10703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AA86AD0C-00F9-453B-9276-EAD28E325E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8812" y="3182999"/>
          <a:ext cx="5507832" cy="2926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251">
                  <a:extLst>
                    <a:ext uri="{9D8B030D-6E8A-4147-A177-3AD203B41FA5}">
                      <a16:colId xmlns="" xmlns:a16="http://schemas.microsoft.com/office/drawing/2014/main" val="412943769"/>
                    </a:ext>
                  </a:extLst>
                </a:gridCol>
                <a:gridCol w="1844516">
                  <a:extLst>
                    <a:ext uri="{9D8B030D-6E8A-4147-A177-3AD203B41FA5}">
                      <a16:colId xmlns="" xmlns:a16="http://schemas.microsoft.com/office/drawing/2014/main" val="2894314184"/>
                    </a:ext>
                  </a:extLst>
                </a:gridCol>
                <a:gridCol w="761384">
                  <a:extLst>
                    <a:ext uri="{9D8B030D-6E8A-4147-A177-3AD203B41FA5}">
                      <a16:colId xmlns="" xmlns:a16="http://schemas.microsoft.com/office/drawing/2014/main" val="4061847461"/>
                    </a:ext>
                  </a:extLst>
                </a:gridCol>
                <a:gridCol w="1070274">
                  <a:extLst>
                    <a:ext uri="{9D8B030D-6E8A-4147-A177-3AD203B41FA5}">
                      <a16:colId xmlns="" xmlns:a16="http://schemas.microsoft.com/office/drawing/2014/main" val="110469176"/>
                    </a:ext>
                  </a:extLst>
                </a:gridCol>
                <a:gridCol w="969407">
                  <a:extLst>
                    <a:ext uri="{9D8B030D-6E8A-4147-A177-3AD203B41FA5}">
                      <a16:colId xmlns="" xmlns:a16="http://schemas.microsoft.com/office/drawing/2014/main" val="322722032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溫室類型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屋頂與桁架</a:t>
                      </a: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樑</a:t>
                      </a:r>
                      <a:r>
                        <a:rPr lang="en-US" altLang="zh-TW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間結構</a:t>
                      </a:r>
                      <a:endParaRPr lang="en-US" altLang="zh-TW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T</a:t>
                      </a:r>
                      <a:r>
                        <a:rPr lang="zh-TW" altLang="en-US" sz="1000" dirty="0"/>
                        <a:t>字型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ㄇ字型</a:t>
                      </a:r>
                      <a:r>
                        <a:rPr lang="en-US" altLang="zh-TW" sz="1000" dirty="0"/>
                        <a:t>(</a:t>
                      </a:r>
                      <a:r>
                        <a:rPr lang="zh-TW" altLang="en-US" sz="1000" dirty="0"/>
                        <a:t>缺角</a:t>
                      </a:r>
                      <a:r>
                        <a:rPr lang="en-US" altLang="zh-TW" sz="1000" dirty="0"/>
                        <a:t>)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/>
                        <a:t>ㄇ字型</a:t>
                      </a:r>
                      <a:r>
                        <a:rPr lang="en-US" altLang="zh-TW" sz="1000" dirty="0"/>
                        <a:t>(L)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70545295"/>
                  </a:ext>
                </a:extLst>
              </a:tr>
              <a:tr h="76220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圖示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8147658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WTG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一字型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7933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倒三角型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929325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VBP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ㄇ字型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◎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5280342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SP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無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3207293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UTP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倒</a:t>
                      </a:r>
                      <a:r>
                        <a:rPr lang="en-US" altLang="zh-TW" sz="1000" dirty="0"/>
                        <a:t>T</a:t>
                      </a:r>
                      <a:r>
                        <a:rPr lang="zh-TW" altLang="en-US" sz="1000" dirty="0"/>
                        <a:t>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7741611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/>
                        <a:t>UBP</a:t>
                      </a:r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/>
                        <a:t>倒</a:t>
                      </a:r>
                      <a:r>
                        <a:rPr lang="en-US" altLang="zh-TW" sz="1000" dirty="0"/>
                        <a:t>T</a:t>
                      </a:r>
                      <a:r>
                        <a:rPr lang="zh-TW" altLang="en-US" sz="1000" dirty="0"/>
                        <a:t>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6008589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BD875680-F498-4956-B77A-D023280C71D6}"/>
              </a:ext>
            </a:extLst>
          </p:cNvPr>
          <p:cNvSpPr txBox="1"/>
          <p:nvPr/>
        </p:nvSpPr>
        <p:spPr>
          <a:xfrm>
            <a:off x="2772431" y="965887"/>
            <a:ext cx="4204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屋頂與桁架</a:t>
            </a:r>
            <a:r>
              <a:rPr lang="en-US" altLang="zh-TW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樑</a:t>
            </a:r>
            <a:r>
              <a:rPr lang="en-US" altLang="zh-TW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0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間結構</a:t>
            </a:r>
            <a:endParaRPr lang="en-US" altLang="zh-TW" sz="30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55DF94E-5C88-4CAB-933E-BBD01613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1" y="1857457"/>
            <a:ext cx="1281794" cy="1198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77DA9FE2-A679-4C21-BF87-B5AD4BCF648E}"/>
              </a:ext>
            </a:extLst>
          </p:cNvPr>
          <p:cNvSpPr txBox="1"/>
          <p:nvPr/>
        </p:nvSpPr>
        <p:spPr>
          <a:xfrm>
            <a:off x="290310" y="1577320"/>
            <a:ext cx="527517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WTG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B17D9955-E5EB-4F83-B38E-AEA570C5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95" y="1841563"/>
            <a:ext cx="1390733" cy="12109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EF3117B-E101-46D8-B6D6-9337B2923DB4}"/>
              </a:ext>
            </a:extLst>
          </p:cNvPr>
          <p:cNvSpPr txBox="1"/>
          <p:nvPr/>
        </p:nvSpPr>
        <p:spPr>
          <a:xfrm>
            <a:off x="1572104" y="1588825"/>
            <a:ext cx="457176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5BDDFBAE-D197-44E5-89F7-E81F7B14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518" y="1846687"/>
            <a:ext cx="1274988" cy="121097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BF3F8D98-4DCB-4A61-BFC2-1101FFE216E1}"/>
              </a:ext>
            </a:extLst>
          </p:cNvPr>
          <p:cNvSpPr txBox="1"/>
          <p:nvPr/>
        </p:nvSpPr>
        <p:spPr>
          <a:xfrm>
            <a:off x="3020680" y="1558918"/>
            <a:ext cx="46679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VBP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82BAC87A-BA7C-4294-9821-4F483EC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246" y="1846687"/>
            <a:ext cx="1593296" cy="120585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3CA74A5F-BC10-4AF5-961F-2CFD45BE7A10}"/>
              </a:ext>
            </a:extLst>
          </p:cNvPr>
          <p:cNvSpPr txBox="1"/>
          <p:nvPr/>
        </p:nvSpPr>
        <p:spPr>
          <a:xfrm>
            <a:off x="4298990" y="1573504"/>
            <a:ext cx="354584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SP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FA237FB9-0204-4078-99D1-F82C6D97D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894" y="1830120"/>
            <a:ext cx="1545514" cy="12275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8CEC43C6-7E88-45B1-A454-AFF515B7D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91" y="1830120"/>
            <a:ext cx="1564101" cy="12275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E22BD369-C10B-4D19-830D-FE44EADE9D8E}"/>
              </a:ext>
            </a:extLst>
          </p:cNvPr>
          <p:cNvSpPr txBox="1"/>
          <p:nvPr/>
        </p:nvSpPr>
        <p:spPr>
          <a:xfrm>
            <a:off x="5977097" y="1564564"/>
            <a:ext cx="470000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UTP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B2C4F0B4-E0CA-4869-AC9F-6680F6F05C25}"/>
              </a:ext>
            </a:extLst>
          </p:cNvPr>
          <p:cNvSpPr txBox="1"/>
          <p:nvPr/>
        </p:nvSpPr>
        <p:spPr>
          <a:xfrm>
            <a:off x="7584598" y="1550688"/>
            <a:ext cx="479618" cy="30008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en-US" altLang="zh-TW" sz="1350" dirty="0">
                <a:solidFill>
                  <a:srgbClr val="FF0000"/>
                </a:solidFill>
              </a:rPr>
              <a:t>UBP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0D0AE71A-7E85-4940-96F3-874190737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5505" y="3496386"/>
            <a:ext cx="488003" cy="6942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="" xmlns:a16="http://schemas.microsoft.com/office/drawing/2014/main" id="{46256CB0-D047-4E27-9ED5-4F296DE966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881" y="3502047"/>
            <a:ext cx="712754" cy="68854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ECA30EC7-F01B-4072-BD28-FB1D0D271564}"/>
              </a:ext>
            </a:extLst>
          </p:cNvPr>
          <p:cNvSpPr/>
          <p:nvPr/>
        </p:nvSpPr>
        <p:spPr>
          <a:xfrm>
            <a:off x="529391" y="1979652"/>
            <a:ext cx="660633" cy="257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7F130ECA-7C55-413A-A084-52A5566BA31A}"/>
              </a:ext>
            </a:extLst>
          </p:cNvPr>
          <p:cNvSpPr/>
          <p:nvPr/>
        </p:nvSpPr>
        <p:spPr>
          <a:xfrm>
            <a:off x="1902245" y="1962434"/>
            <a:ext cx="660633" cy="41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5848BD3-D690-4076-8802-70E84B2EE493}"/>
              </a:ext>
            </a:extLst>
          </p:cNvPr>
          <p:cNvSpPr/>
          <p:nvPr/>
        </p:nvSpPr>
        <p:spPr>
          <a:xfrm>
            <a:off x="3291884" y="2028709"/>
            <a:ext cx="660633" cy="41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7F5482E3-FF6F-4C01-8D78-B2DFCDE2646A}"/>
              </a:ext>
            </a:extLst>
          </p:cNvPr>
          <p:cNvSpPr/>
          <p:nvPr/>
        </p:nvSpPr>
        <p:spPr>
          <a:xfrm>
            <a:off x="6387416" y="1841563"/>
            <a:ext cx="660633" cy="265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89F81BE1-8D54-49E6-BF80-DB4F3FCED771}"/>
              </a:ext>
            </a:extLst>
          </p:cNvPr>
          <p:cNvSpPr/>
          <p:nvPr/>
        </p:nvSpPr>
        <p:spPr>
          <a:xfrm>
            <a:off x="7996535" y="1842575"/>
            <a:ext cx="660633" cy="265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TW" altLang="en-US" sz="1350">
              <a:solidFill>
                <a:prstClr val="white"/>
              </a:solidFill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="" xmlns:a16="http://schemas.microsoft.com/office/drawing/2014/main" id="{179DDB4D-65F8-4078-870E-BE9C8290ED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7098" y="3190128"/>
            <a:ext cx="1441994" cy="1306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圖片 28">
            <a:extLst>
              <a:ext uri="{FF2B5EF4-FFF2-40B4-BE49-F238E27FC236}">
                <a16:creationId xmlns="" xmlns:a16="http://schemas.microsoft.com/office/drawing/2014/main" id="{125920B6-27A0-48D1-AEDE-4CD18413EF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4364" y="3533599"/>
            <a:ext cx="652076" cy="62714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="" xmlns:a16="http://schemas.microsoft.com/office/drawing/2014/main" id="{2A022DDD-0AE5-4A6F-9E18-452ACEEDAA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7097" y="4629307"/>
            <a:ext cx="1441994" cy="11593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="" xmlns:a16="http://schemas.microsoft.com/office/drawing/2014/main" id="{1F7499ED-E497-4356-A4C6-49480D847B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4979" y="3190129"/>
            <a:ext cx="1279754" cy="13113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60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3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4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14792</TotalTime>
  <Words>5015</Words>
  <Application>Microsoft Office PowerPoint</Application>
  <PresentationFormat>如螢幕大小 (4:3)</PresentationFormat>
  <Paragraphs>1320</Paragraphs>
  <Slides>110</Slides>
  <Notes>8</Notes>
  <HiddenSlides>0</HiddenSlides>
  <MMClips>0</MMClips>
  <ScaleCrop>false</ScaleCrop>
  <HeadingPairs>
    <vt:vector size="4" baseType="variant">
      <vt:variant>
        <vt:lpstr>佈景主題</vt:lpstr>
      </vt:variant>
      <vt:variant>
        <vt:i4>13</vt:i4>
      </vt:variant>
      <vt:variant>
        <vt:lpstr>投影片標題</vt:lpstr>
      </vt:variant>
      <vt:variant>
        <vt:i4>110</vt:i4>
      </vt:variant>
    </vt:vector>
  </HeadingPairs>
  <TitlesOfParts>
    <vt:vector size="123" baseType="lpstr">
      <vt:lpstr>11_Office 佈景主題</vt:lpstr>
      <vt:lpstr>24_Office 佈景主題</vt:lpstr>
      <vt:lpstr>3_Office 佈景主題</vt:lpstr>
      <vt:lpstr>5_Office 佈景主題</vt:lpstr>
      <vt:lpstr>Office 佈景主題</vt:lpstr>
      <vt:lpstr>8_Office 佈景主題</vt:lpstr>
      <vt:lpstr>4_Office 佈景主題</vt:lpstr>
      <vt:lpstr>6_Office 佈景主題</vt:lpstr>
      <vt:lpstr>7_Office 佈景主題</vt:lpstr>
      <vt:lpstr>9_Office 佈景主題</vt:lpstr>
      <vt:lpstr>10_Office 佈景主題</vt:lpstr>
      <vt:lpstr>12_Office 佈景主題</vt:lpstr>
      <vt:lpstr>13_Office 佈景主題</vt:lpstr>
      <vt:lpstr>農業設施連結機構之材料優化技術       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鋼材之強化技術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溫室構件連結</vt:lpstr>
      <vt:lpstr>2.T字連結</vt:lpstr>
      <vt:lpstr>3.邊角、門結構及水槽結構連結</vt:lpstr>
      <vt:lpstr>4.補強及強化結構連結</vt:lpstr>
      <vt:lpstr>5.披覆膜夾具連結</vt:lpstr>
      <vt:lpstr>6. 連結件使用範例</vt:lpstr>
      <vt:lpstr>連結件使用範例-2</vt:lpstr>
      <vt:lpstr>連結件使用範例-3</vt:lpstr>
      <vt:lpstr>連結件使用範例-4</vt:lpstr>
      <vt:lpstr>連結件使用範例-5</vt:lpstr>
      <vt:lpstr>連結件使用範例-6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2、連接件結構工程分析</vt:lpstr>
      <vt:lpstr>(2).現有T型夾溫室連結件工程分析</vt:lpstr>
      <vt:lpstr>PowerPoint 簡報</vt:lpstr>
      <vt:lpstr>PowerPoint 簡報</vt:lpstr>
      <vt:lpstr>PowerPoint 簡報</vt:lpstr>
      <vt:lpstr>PowerPoint 簡報</vt:lpstr>
      <vt:lpstr>(2).現有T型夾溫室連結件結構模擬</vt:lpstr>
      <vt:lpstr>PowerPoint 簡報</vt:lpstr>
      <vt:lpstr>(4) 創新T型夾溫室連結件結構模擬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敬請指導, 謝謝!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培育缸層架組合</dc:title>
  <dc:creator>sean Yang</dc:creator>
  <cp:lastModifiedBy>鄭伊芬</cp:lastModifiedBy>
  <cp:revision>756</cp:revision>
  <cp:lastPrinted>2018-06-22T04:37:44Z</cp:lastPrinted>
  <dcterms:created xsi:type="dcterms:W3CDTF">2016-01-04T06:34:26Z</dcterms:created>
  <dcterms:modified xsi:type="dcterms:W3CDTF">2019-12-25T03:38:38Z</dcterms:modified>
</cp:coreProperties>
</file>